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3" r:id="rId6"/>
    <p:sldId id="262" r:id="rId7"/>
    <p:sldId id="264" r:id="rId8"/>
    <p:sldId id="259" r:id="rId9"/>
    <p:sldId id="269" r:id="rId10"/>
    <p:sldId id="266" r:id="rId11"/>
    <p:sldId id="274" r:id="rId12"/>
    <p:sldId id="272" r:id="rId13"/>
    <p:sldId id="273" r:id="rId14"/>
    <p:sldId id="275" r:id="rId15"/>
    <p:sldId id="268" r:id="rId16"/>
    <p:sldId id="265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Kliknite sem a upravte štýl predlohy podnadpisov.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1413CF6-262B-4B2E-AE7F-492BF12738D4}" type="datetimeFigureOut">
              <a:rPr lang="cs-CZ" smtClean="0"/>
              <a:pPr/>
              <a:t>20.2.2014</a:t>
            </a:fld>
            <a:endParaRPr lang="cs-CZ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ĺž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ĺž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ĺž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ovná spojnic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ovná spojnic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ĺž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216CE77-2FFA-4040-8972-077EEB9D65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CF6-262B-4B2E-AE7F-492BF12738D4}" type="datetimeFigureOut">
              <a:rPr lang="cs-CZ" smtClean="0"/>
              <a:pPr/>
              <a:t>20.2.2014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CE77-2FFA-4040-8972-077EEB9D65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CF6-262B-4B2E-AE7F-492BF12738D4}" type="datetimeFigureOut">
              <a:rPr lang="cs-CZ" smtClean="0"/>
              <a:pPr/>
              <a:t>20.2.2014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CE77-2FFA-4040-8972-077EEB9D65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413CF6-262B-4B2E-AE7F-492BF12738D4}" type="datetimeFigureOut">
              <a:rPr lang="cs-CZ" smtClean="0"/>
              <a:pPr/>
              <a:t>20.2.2014</a:t>
            </a:fld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216CE77-2FFA-4040-8972-077EEB9D65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1413CF6-262B-4B2E-AE7F-492BF12738D4}" type="datetimeFigureOut">
              <a:rPr lang="cs-CZ" smtClean="0"/>
              <a:pPr/>
              <a:t>20.2.2014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ĺž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ovná spojnic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ovná spojnic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ĺž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ovná spojnic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216CE77-2FFA-4040-8972-077EEB9D65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CF6-262B-4B2E-AE7F-492BF12738D4}" type="datetimeFigureOut">
              <a:rPr lang="cs-CZ" smtClean="0"/>
              <a:pPr/>
              <a:t>20.2.2014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CE77-2FFA-4040-8972-077EEB9D65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CF6-262B-4B2E-AE7F-492BF12738D4}" type="datetimeFigureOut">
              <a:rPr lang="cs-CZ" smtClean="0"/>
              <a:pPr/>
              <a:t>20.2.2014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CE77-2FFA-4040-8972-077EEB9D65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2" name="Zástupný symbol tex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14" name="Zástupný symbol tex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413CF6-262B-4B2E-AE7F-492BF12738D4}" type="datetimeFigureOut">
              <a:rPr lang="cs-CZ" smtClean="0"/>
              <a:pPr/>
              <a:t>20.2.2014</a:t>
            </a:fld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216CE77-2FFA-4040-8972-077EEB9D65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CF6-262B-4B2E-AE7F-492BF12738D4}" type="datetimeFigureOut">
              <a:rPr lang="cs-CZ" smtClean="0"/>
              <a:pPr/>
              <a:t>20.2.2014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CE77-2FFA-4040-8972-077EEB9D65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obsah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21" name="Zástupný symbol dátumu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413CF6-262B-4B2E-AE7F-492BF12738D4}" type="datetimeFigureOut">
              <a:rPr lang="cs-CZ" smtClean="0"/>
              <a:pPr/>
              <a:t>20.2.2014</a:t>
            </a:fld>
            <a:endParaRPr lang="cs-CZ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216CE77-2FFA-4040-8972-077EEB9D65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äty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ovná spojnic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ovná spojnic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dátumu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413CF6-262B-4B2E-AE7F-492BF12738D4}" type="datetimeFigureOut">
              <a:rPr lang="cs-CZ" smtClean="0"/>
              <a:pPr/>
              <a:t>20.2.2014</a:t>
            </a:fld>
            <a:endParaRPr lang="cs-CZ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216CE77-2FFA-4040-8972-077EEB9D65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äty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1413CF6-262B-4B2E-AE7F-492BF12738D4}" type="datetimeFigureOut">
              <a:rPr lang="cs-CZ" smtClean="0"/>
              <a:pPr/>
              <a:t>20.2.2014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216CE77-2FFA-4040-8972-077EEB9D65D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http://www.dominko.sk/uploads/images/Clipboard01.jpg" TargetMode="External"/><Relationship Id="rId7" Type="http://schemas.openxmlformats.org/officeDocument/2006/relationships/hyperlink" Target="http://www.reznenastroje.sk/Data/1122/UserFiles/Kategorie/Vrtaky/vrtaky%20klasik2.jpg" TargetMode="External"/><Relationship Id="rId2" Type="http://schemas.openxmlformats.org/officeDocument/2006/relationships/hyperlink" Target="http://www.zadania-seminarky.sk/preview/1/01/9aa988721e0bd0a95a9d/002260_1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t-nastroje.sk/fotky16853/fotos/gen320/gen__vyr_5785223712_H.jpg" TargetMode="External"/><Relationship Id="rId5" Type="http://schemas.openxmlformats.org/officeDocument/2006/relationships/hyperlink" Target="http://www.mt-nastroje.sk/fotky16853/fotos/gen320/gen__vyr_5673223716_H.jpg" TargetMode="External"/><Relationship Id="rId4" Type="http://schemas.openxmlformats.org/officeDocument/2006/relationships/hyperlink" Target="http://www.mt-nastroje.sk/fotky16853/fotos/gen320/gen__vyr_6010223730_S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6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obsahu 4" descr="DSC06548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85728"/>
            <a:ext cx="6300806" cy="450059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285984" y="3143248"/>
            <a:ext cx="6172200" cy="1894362"/>
          </a:xfrm>
        </p:spPr>
        <p:txBody>
          <a:bodyPr/>
          <a:lstStyle/>
          <a:p>
            <a:pPr algn="ctr"/>
            <a:r>
              <a:rPr lang="sk-SK" sz="7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Sústruženie</a:t>
            </a:r>
            <a:r>
              <a:rPr lang="sk-SK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sk-SK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sk-SK" sz="2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1/základy sústruženia</a:t>
            </a:r>
            <a:endParaRPr lang="cs-CZ" sz="24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15074" y="5003322"/>
            <a:ext cx="2243126" cy="1371600"/>
          </a:xfrm>
        </p:spPr>
        <p:txBody>
          <a:bodyPr>
            <a:normAutofit/>
          </a:bodyPr>
          <a:lstStyle/>
          <a:p>
            <a:r>
              <a:rPr lang="sk-SK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Bc. Pavol </a:t>
            </a:r>
            <a:r>
              <a:rPr lang="sk-SK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Hroško</a:t>
            </a:r>
            <a:endParaRPr lang="sk-SK" sz="16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k-SK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SOŠ strojnícka</a:t>
            </a:r>
          </a:p>
          <a:p>
            <a:r>
              <a:rPr lang="sk-SK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Považská Bystrica</a:t>
            </a:r>
            <a:endParaRPr lang="cs-CZ" sz="16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k-SK" dirty="0" smtClean="0"/>
          </a:p>
          <a:p>
            <a:r>
              <a:rPr lang="sk-SK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Uberacie nože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Obrázok 7"/>
          <p:cNvPicPr/>
          <p:nvPr/>
        </p:nvPicPr>
        <p:blipFill>
          <a:blip r:embed="rId2"/>
          <a:srcRect l="38183" t="20177" r="48420" b="53642"/>
          <a:stretch>
            <a:fillRect/>
          </a:stretch>
        </p:blipFill>
        <p:spPr bwMode="auto">
          <a:xfrm rot="60000">
            <a:off x="2458742" y="2030009"/>
            <a:ext cx="3441579" cy="3454325"/>
          </a:xfrm>
          <a:prstGeom prst="ellipse">
            <a:avLst/>
          </a:prstGeom>
          <a:ln w="63500" cap="rnd">
            <a:solidFill>
              <a:srgbClr val="CC0099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Tlačidlo akcie: Návrat 8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ípka doprava 5"/>
          <p:cNvSpPr/>
          <p:nvPr/>
        </p:nvSpPr>
        <p:spPr>
          <a:xfrm>
            <a:off x="357158" y="4857760"/>
            <a:ext cx="3357586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Pravý, priamy </a:t>
            </a:r>
            <a:r>
              <a:rPr lang="sk-SK" b="1" dirty="0" err="1" smtClean="0">
                <a:latin typeface="Times New Roman" pitchFamily="18" charset="0"/>
                <a:cs typeface="Times New Roman" pitchFamily="18" charset="0"/>
              </a:rPr>
              <a:t>uberací</a:t>
            </a:r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 nôž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Šípka doľava 6"/>
          <p:cNvSpPr/>
          <p:nvPr/>
        </p:nvSpPr>
        <p:spPr>
          <a:xfrm>
            <a:off x="4857752" y="4714884"/>
            <a:ext cx="3571900" cy="7858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Ľavý, vyhnutý </a:t>
            </a:r>
            <a:r>
              <a:rPr lang="sk-SK" b="1" dirty="0" err="1" smtClean="0">
                <a:latin typeface="Times New Roman" pitchFamily="18" charset="0"/>
                <a:cs typeface="Times New Roman" pitchFamily="18" charset="0"/>
              </a:rPr>
              <a:t>uberací</a:t>
            </a:r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 nôž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Nauč sa:</a:t>
            </a: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určiť, či je nôž ľavý, alebo pravý 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Obrázok 6"/>
          <p:cNvPicPr/>
          <p:nvPr/>
        </p:nvPicPr>
        <p:blipFill>
          <a:blip r:embed="rId2"/>
          <a:srcRect l="57882" t="36471" r="17312" b="33529"/>
          <a:stretch>
            <a:fillRect/>
          </a:stretch>
        </p:blipFill>
        <p:spPr bwMode="auto">
          <a:xfrm>
            <a:off x="2285984" y="2571744"/>
            <a:ext cx="4286275" cy="2628915"/>
          </a:xfrm>
          <a:prstGeom prst="ellipse">
            <a:avLst/>
          </a:prstGeom>
          <a:ln w="63500" cap="rnd">
            <a:solidFill>
              <a:srgbClr val="CC0099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lačidlo akcie: Návrat 7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8" name="Rovná spojovacia šípka 17"/>
          <p:cNvCxnSpPr/>
          <p:nvPr/>
        </p:nvCxnSpPr>
        <p:spPr>
          <a:xfrm rot="5400000" flipH="1" flipV="1">
            <a:off x="2357422" y="4500570"/>
            <a:ext cx="1071570" cy="785818"/>
          </a:xfrm>
          <a:prstGeom prst="straightConnector1">
            <a:avLst/>
          </a:prstGeom>
          <a:ln w="381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ovná spojovacia šípka 19"/>
          <p:cNvCxnSpPr/>
          <p:nvPr/>
        </p:nvCxnSpPr>
        <p:spPr>
          <a:xfrm rot="5400000" flipH="1" flipV="1">
            <a:off x="4964909" y="4893479"/>
            <a:ext cx="785818" cy="1588"/>
          </a:xfrm>
          <a:prstGeom prst="straightConnector1">
            <a:avLst/>
          </a:prstGeom>
          <a:ln w="381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ál 12"/>
          <p:cNvSpPr/>
          <p:nvPr/>
        </p:nvSpPr>
        <p:spPr>
          <a:xfrm>
            <a:off x="0" y="5143512"/>
            <a:ext cx="3500430" cy="1143008"/>
          </a:xfrm>
          <a:prstGeom prst="ellipse">
            <a:avLst/>
          </a:prstGeom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Pravý, </a:t>
            </a:r>
          </a:p>
          <a:p>
            <a:r>
              <a:rPr lang="sk-SK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ostrie smeruje doprava</a:t>
            </a:r>
            <a:endParaRPr lang="cs-CZ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vál 13"/>
          <p:cNvSpPr/>
          <p:nvPr/>
        </p:nvSpPr>
        <p:spPr>
          <a:xfrm>
            <a:off x="4357686" y="5214950"/>
            <a:ext cx="3714744" cy="1143008"/>
          </a:xfrm>
          <a:prstGeom prst="ellipse">
            <a:avLst/>
          </a:prstGeom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Ľavý,</a:t>
            </a:r>
          </a:p>
          <a:p>
            <a:r>
              <a:rPr lang="sk-SK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ostrie smeruje doľava</a:t>
            </a:r>
            <a:endParaRPr lang="cs-CZ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Naberací a zapichovací nôž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Obrázok 5"/>
          <p:cNvPicPr/>
          <p:nvPr/>
        </p:nvPicPr>
        <p:blipFill>
          <a:blip r:embed="rId2"/>
          <a:srcRect l="49280" t="18529" r="41503" b="53150"/>
          <a:stretch>
            <a:fillRect/>
          </a:stretch>
        </p:blipFill>
        <p:spPr bwMode="auto">
          <a:xfrm>
            <a:off x="2500298" y="2000240"/>
            <a:ext cx="3175463" cy="4187289"/>
          </a:xfrm>
          <a:prstGeom prst="ellipse">
            <a:avLst/>
          </a:prstGeom>
          <a:ln w="63500" cap="rnd">
            <a:solidFill>
              <a:srgbClr val="CC0099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lačidlo akcie: Návrat 6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ípka doprava 7"/>
          <p:cNvSpPr/>
          <p:nvPr/>
        </p:nvSpPr>
        <p:spPr>
          <a:xfrm>
            <a:off x="285720" y="5357826"/>
            <a:ext cx="307183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err="1" smtClean="0">
                <a:latin typeface="Times New Roman" pitchFamily="18" charset="0"/>
                <a:cs typeface="Times New Roman" pitchFamily="18" charset="0"/>
              </a:rPr>
              <a:t>Naberací</a:t>
            </a:r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 nôž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Šípka doľava 8"/>
          <p:cNvSpPr/>
          <p:nvPr/>
        </p:nvSpPr>
        <p:spPr>
          <a:xfrm>
            <a:off x="4786314" y="5357826"/>
            <a:ext cx="3000396" cy="6429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err="1" smtClean="0">
                <a:latin typeface="Times New Roman" pitchFamily="18" charset="0"/>
                <a:cs typeface="Times New Roman" pitchFamily="18" charset="0"/>
              </a:rPr>
              <a:t>Zapichovací</a:t>
            </a:r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 nôž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Rohový, upichovací a stranový nôž</a:t>
            </a:r>
            <a:endParaRPr lang="cs-CZ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cs-CZ" dirty="0"/>
          </a:p>
        </p:txBody>
      </p:sp>
      <p:pic>
        <p:nvPicPr>
          <p:cNvPr id="6" name="Obrázok 5"/>
          <p:cNvPicPr/>
          <p:nvPr/>
        </p:nvPicPr>
        <p:blipFill>
          <a:blip r:embed="rId2"/>
          <a:srcRect l="56997" t="18529" r="29329" b="54412"/>
          <a:stretch>
            <a:fillRect/>
          </a:stretch>
        </p:blipFill>
        <p:spPr bwMode="auto">
          <a:xfrm rot="60000">
            <a:off x="2033624" y="2102462"/>
            <a:ext cx="3561515" cy="3857652"/>
          </a:xfrm>
          <a:prstGeom prst="ellipse">
            <a:avLst/>
          </a:prstGeom>
          <a:ln w="63500" cap="rnd">
            <a:solidFill>
              <a:srgbClr val="CC0099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lačidlo akcie: Návrat 6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Bublina v tvare šípky nahor 7"/>
          <p:cNvSpPr/>
          <p:nvPr/>
        </p:nvSpPr>
        <p:spPr>
          <a:xfrm>
            <a:off x="2571736" y="6000768"/>
            <a:ext cx="2357454" cy="57150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err="1" smtClean="0">
                <a:latin typeface="Times New Roman" pitchFamily="18" charset="0"/>
                <a:cs typeface="Times New Roman" pitchFamily="18" charset="0"/>
              </a:rPr>
              <a:t>Upichovací</a:t>
            </a:r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 nôž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Šípka doprava 8"/>
          <p:cNvSpPr/>
          <p:nvPr/>
        </p:nvSpPr>
        <p:spPr>
          <a:xfrm>
            <a:off x="0" y="5143512"/>
            <a:ext cx="264320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Pravý rohový nôž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Šípka doľava 9"/>
          <p:cNvSpPr/>
          <p:nvPr/>
        </p:nvSpPr>
        <p:spPr>
          <a:xfrm>
            <a:off x="4786314" y="5143512"/>
            <a:ext cx="3214710" cy="7143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Ľavý stranový </a:t>
            </a:r>
            <a:r>
              <a:rPr lang="sk-SK" b="1" dirty="0" err="1" smtClean="0">
                <a:latin typeface="Times New Roman" pitchFamily="18" charset="0"/>
                <a:cs typeface="Times New Roman" pitchFamily="18" charset="0"/>
              </a:rPr>
              <a:t>uberací</a:t>
            </a:r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 nôž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sk-SK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sk-SK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Uberací</a:t>
            </a:r>
            <a:r>
              <a:rPr lang="sk-SK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zapichovací nôž do otvoru</a:t>
            </a:r>
            <a:endParaRPr lang="cs-CZ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dirty="0"/>
          </a:p>
        </p:txBody>
      </p:sp>
      <p:pic>
        <p:nvPicPr>
          <p:cNvPr id="4" name="Obrázok 3"/>
          <p:cNvPicPr/>
          <p:nvPr/>
        </p:nvPicPr>
        <p:blipFill>
          <a:blip r:embed="rId2"/>
          <a:srcRect l="69448" t="18529" r="12451" b="54134"/>
          <a:stretch>
            <a:fillRect/>
          </a:stretch>
        </p:blipFill>
        <p:spPr bwMode="auto">
          <a:xfrm rot="60000">
            <a:off x="2029384" y="2252849"/>
            <a:ext cx="4418178" cy="3379342"/>
          </a:xfrm>
          <a:prstGeom prst="ellipse">
            <a:avLst/>
          </a:prstGeom>
          <a:ln w="63500" cap="rnd">
            <a:solidFill>
              <a:srgbClr val="CC0099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lačidlo akcie: Návrat 4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ípka doprava 5"/>
          <p:cNvSpPr/>
          <p:nvPr/>
        </p:nvSpPr>
        <p:spPr>
          <a:xfrm>
            <a:off x="0" y="4000504"/>
            <a:ext cx="2714612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Vnútorný </a:t>
            </a:r>
            <a:r>
              <a:rPr lang="sk-SK" b="1" dirty="0" err="1" smtClean="0">
                <a:latin typeface="Times New Roman" pitchFamily="18" charset="0"/>
                <a:cs typeface="Times New Roman" pitchFamily="18" charset="0"/>
              </a:rPr>
              <a:t>uberací</a:t>
            </a:r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 nôž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Šípka doľava 6"/>
          <p:cNvSpPr/>
          <p:nvPr/>
        </p:nvSpPr>
        <p:spPr>
          <a:xfrm>
            <a:off x="5643570" y="4143380"/>
            <a:ext cx="3214710" cy="6429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Vnútorný </a:t>
            </a:r>
            <a:r>
              <a:rPr lang="sk-SK" b="1" dirty="0" err="1" smtClean="0">
                <a:latin typeface="Times New Roman" pitchFamily="18" charset="0"/>
                <a:cs typeface="Times New Roman" pitchFamily="18" charset="0"/>
              </a:rPr>
              <a:t>zapichovací</a:t>
            </a:r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 nôž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714348" y="41433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7467600" cy="4873752"/>
          </a:xfrm>
        </p:spPr>
        <p:txBody>
          <a:bodyPr>
            <a:prstTxWarp prst="textDeflateBottom">
              <a:avLst/>
            </a:prstTxWarp>
          </a:bodyPr>
          <a:lstStyle/>
          <a:p>
            <a:pPr>
              <a:buNone/>
            </a:pPr>
            <a:r>
              <a:rPr lang="sk-SK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Ďakujem za pozornosť</a:t>
            </a:r>
            <a:endParaRPr lang="cs-CZ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cs-CZ" dirty="0"/>
          </a:p>
        </p:txBody>
      </p:sp>
      <p:sp>
        <p:nvSpPr>
          <p:cNvPr id="4" name="Tlačidlo akcie: Návrat 3">
            <a:hlinkClick r:id="rId2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Zdroje</a:t>
            </a:r>
            <a:endParaRPr lang="cs-CZ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zadania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seminarky.sk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preview</a:t>
            </a:r>
            <a:r>
              <a:rPr lang="cs-CZ" dirty="0" smtClean="0">
                <a:hlinkClick r:id="rId2"/>
              </a:rPr>
              <a:t>/1/01/9aa988721e0bd0a95a9d/002260_1.gif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http://www.</a:t>
            </a:r>
            <a:r>
              <a:rPr lang="cs-CZ" dirty="0" err="1" smtClean="0">
                <a:hlinkClick r:id="rId3"/>
              </a:rPr>
              <a:t>dominko.sk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uploads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images</a:t>
            </a:r>
            <a:r>
              <a:rPr lang="cs-CZ" dirty="0" smtClean="0">
                <a:hlinkClick r:id="rId3"/>
              </a:rPr>
              <a:t>/Clipboard01.jpg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http://www.</a:t>
            </a:r>
            <a:r>
              <a:rPr lang="cs-CZ" dirty="0" err="1" smtClean="0">
                <a:hlinkClick r:id="rId4"/>
              </a:rPr>
              <a:t>mt</a:t>
            </a:r>
            <a:r>
              <a:rPr lang="cs-CZ" dirty="0" smtClean="0">
                <a:hlinkClick r:id="rId4"/>
              </a:rPr>
              <a:t>-</a:t>
            </a:r>
            <a:r>
              <a:rPr lang="cs-CZ" dirty="0" err="1" smtClean="0">
                <a:hlinkClick r:id="rId4"/>
              </a:rPr>
              <a:t>nastroje.sk</a:t>
            </a:r>
            <a:r>
              <a:rPr lang="cs-CZ" dirty="0" smtClean="0">
                <a:hlinkClick r:id="rId4"/>
              </a:rPr>
              <a:t>/fotky16853/</a:t>
            </a:r>
            <a:r>
              <a:rPr lang="cs-CZ" dirty="0" err="1" smtClean="0">
                <a:hlinkClick r:id="rId4"/>
              </a:rPr>
              <a:t>fotos</a:t>
            </a:r>
            <a:r>
              <a:rPr lang="cs-CZ" dirty="0" smtClean="0">
                <a:hlinkClick r:id="rId4"/>
              </a:rPr>
              <a:t>/gen320/gen__</a:t>
            </a:r>
            <a:r>
              <a:rPr lang="cs-CZ" dirty="0" err="1" smtClean="0">
                <a:hlinkClick r:id="rId4"/>
              </a:rPr>
              <a:t>vyr</a:t>
            </a:r>
            <a:r>
              <a:rPr lang="cs-CZ" dirty="0" smtClean="0">
                <a:hlinkClick r:id="rId4"/>
              </a:rPr>
              <a:t>_6010223730_S.</a:t>
            </a:r>
            <a:r>
              <a:rPr lang="cs-CZ" dirty="0" err="1" smtClean="0">
                <a:hlinkClick r:id="rId4"/>
              </a:rPr>
              <a:t>jpg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mt</a:t>
            </a:r>
            <a:r>
              <a:rPr lang="cs-CZ" dirty="0" smtClean="0">
                <a:hlinkClick r:id="rId5"/>
              </a:rPr>
              <a:t>-</a:t>
            </a:r>
            <a:r>
              <a:rPr lang="cs-CZ" dirty="0" err="1" smtClean="0">
                <a:hlinkClick r:id="rId5"/>
              </a:rPr>
              <a:t>nastroje.sk</a:t>
            </a:r>
            <a:r>
              <a:rPr lang="cs-CZ" dirty="0" smtClean="0">
                <a:hlinkClick r:id="rId5"/>
              </a:rPr>
              <a:t>/fotky16853/</a:t>
            </a:r>
            <a:r>
              <a:rPr lang="cs-CZ" dirty="0" err="1" smtClean="0">
                <a:hlinkClick r:id="rId5"/>
              </a:rPr>
              <a:t>fotos</a:t>
            </a:r>
            <a:r>
              <a:rPr lang="cs-CZ" dirty="0" smtClean="0">
                <a:hlinkClick r:id="rId5"/>
              </a:rPr>
              <a:t>/gen320/gen__</a:t>
            </a:r>
            <a:r>
              <a:rPr lang="cs-CZ" dirty="0" err="1" smtClean="0">
                <a:hlinkClick r:id="rId5"/>
              </a:rPr>
              <a:t>vyr</a:t>
            </a:r>
            <a:r>
              <a:rPr lang="cs-CZ" dirty="0" smtClean="0">
                <a:hlinkClick r:id="rId5"/>
              </a:rPr>
              <a:t>_5673223716_</a:t>
            </a:r>
            <a:r>
              <a:rPr lang="cs-CZ" dirty="0" err="1" smtClean="0">
                <a:hlinkClick r:id="rId5"/>
              </a:rPr>
              <a:t>H.jpg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http://www.</a:t>
            </a:r>
            <a:r>
              <a:rPr lang="cs-CZ" dirty="0" err="1" smtClean="0">
                <a:hlinkClick r:id="rId6"/>
              </a:rPr>
              <a:t>mt</a:t>
            </a:r>
            <a:r>
              <a:rPr lang="cs-CZ" dirty="0" smtClean="0">
                <a:hlinkClick r:id="rId6"/>
              </a:rPr>
              <a:t>-</a:t>
            </a:r>
            <a:r>
              <a:rPr lang="cs-CZ" dirty="0" err="1" smtClean="0">
                <a:hlinkClick r:id="rId6"/>
              </a:rPr>
              <a:t>nastroje.sk</a:t>
            </a:r>
            <a:r>
              <a:rPr lang="cs-CZ" dirty="0" smtClean="0">
                <a:hlinkClick r:id="rId6"/>
              </a:rPr>
              <a:t>/fotky16853/</a:t>
            </a:r>
            <a:r>
              <a:rPr lang="cs-CZ" dirty="0" err="1" smtClean="0">
                <a:hlinkClick r:id="rId6"/>
              </a:rPr>
              <a:t>fotos</a:t>
            </a:r>
            <a:r>
              <a:rPr lang="cs-CZ" dirty="0" smtClean="0">
                <a:hlinkClick r:id="rId6"/>
              </a:rPr>
              <a:t>/gen320/gen__</a:t>
            </a:r>
            <a:r>
              <a:rPr lang="cs-CZ" dirty="0" err="1" smtClean="0">
                <a:hlinkClick r:id="rId6"/>
              </a:rPr>
              <a:t>vyr</a:t>
            </a:r>
            <a:r>
              <a:rPr lang="cs-CZ" dirty="0" smtClean="0">
                <a:hlinkClick r:id="rId6"/>
              </a:rPr>
              <a:t>_5785223712_</a:t>
            </a:r>
            <a:r>
              <a:rPr lang="cs-CZ" dirty="0" err="1" smtClean="0">
                <a:hlinkClick r:id="rId6"/>
              </a:rPr>
              <a:t>H.jpg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http://www.</a:t>
            </a:r>
            <a:r>
              <a:rPr lang="cs-CZ" dirty="0" err="1" smtClean="0">
                <a:hlinkClick r:id="rId7"/>
              </a:rPr>
              <a:t>reznenastroje.sk</a:t>
            </a:r>
            <a:r>
              <a:rPr lang="cs-CZ" dirty="0" smtClean="0">
                <a:hlinkClick r:id="rId7"/>
              </a:rPr>
              <a:t>/Data/1122/</a:t>
            </a:r>
            <a:r>
              <a:rPr lang="cs-CZ" dirty="0" err="1" smtClean="0">
                <a:hlinkClick r:id="rId7"/>
              </a:rPr>
              <a:t>UserFiles</a:t>
            </a:r>
            <a:r>
              <a:rPr lang="cs-CZ" dirty="0" smtClean="0">
                <a:hlinkClick r:id="rId7"/>
              </a:rPr>
              <a:t>/Kategorie/</a:t>
            </a:r>
            <a:r>
              <a:rPr lang="cs-CZ" dirty="0" err="1" smtClean="0">
                <a:hlinkClick r:id="rId7"/>
              </a:rPr>
              <a:t>Vrtaky</a:t>
            </a:r>
            <a:r>
              <a:rPr lang="cs-CZ" dirty="0" smtClean="0">
                <a:hlinkClick r:id="rId7"/>
              </a:rPr>
              <a:t>/</a:t>
            </a:r>
            <a:r>
              <a:rPr lang="cs-CZ" dirty="0" err="1" smtClean="0">
                <a:hlinkClick r:id="rId7"/>
              </a:rPr>
              <a:t>vrtaky</a:t>
            </a:r>
            <a:r>
              <a:rPr lang="cs-CZ" dirty="0" smtClean="0">
                <a:hlinkClick r:id="rId7"/>
              </a:rPr>
              <a:t>%20klasik2.jpg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Tlačidlo akcie: Návrat 3">
            <a:hlinkClick r:id="rId8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obsah</a:t>
            </a:r>
            <a:endParaRPr lang="cs-CZ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Sústruženie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Valcová plocha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Čelná plocha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Kužeľová plocha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Tvarová plocha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Univerzálny hrotový sústruh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Výrobné stroje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Uberacie nože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Nauč sa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Naberací a zapichovací nôž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Rohový, upichovací a stranový nôž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Uberací a zapichovací nôž do otvoru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Ďakujem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Zdroje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  <a:p>
            <a:endParaRPr lang="cs-CZ" dirty="0"/>
          </a:p>
        </p:txBody>
      </p:sp>
      <p:sp>
        <p:nvSpPr>
          <p:cNvPr id="4" name="Tlačidlo akcie: Návrat 3">
            <a:hlinkClick r:id="rId16" action="ppaction://hlinksldjump" highlightClick="1"/>
          </p:cNvPr>
          <p:cNvSpPr/>
          <p:nvPr/>
        </p:nvSpPr>
        <p:spPr>
          <a:xfrm>
            <a:off x="8286776" y="5857892"/>
            <a:ext cx="357190" cy="2857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Sústruženie:</a:t>
            </a:r>
          </a:p>
          <a:p>
            <a:endParaRPr lang="sk-SK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je metóda obrábania, pri ktorej hlavný rezný pohyb je rotačný a zvyčajne ho vykonáva obrobok. Posuvný pohyb je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translačný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a vykonáva ho nástroj upevnený na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suporte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cs-CZ" dirty="0"/>
          </a:p>
        </p:txBody>
      </p:sp>
      <p:sp>
        <p:nvSpPr>
          <p:cNvPr id="4" name="Tlačidlo akcie: Návrat 3">
            <a:hlinkClick r:id="rId2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sk-SK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Valcová plocha</a:t>
            </a: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Ak smer pohybu noža je rovnobežný s osou výrobku, výsledkom obrábania je valcová plocha.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/>
          </a:p>
        </p:txBody>
      </p:sp>
      <p:pic>
        <p:nvPicPr>
          <p:cNvPr id="6" name="Obrázok 5" descr="618px-L%C3%A4ngs-Rund-Dreh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000372"/>
            <a:ext cx="3500462" cy="3286148"/>
          </a:xfrm>
          <a:prstGeom prst="ellipse">
            <a:avLst/>
          </a:prstGeom>
          <a:ln w="63500" cap="rnd">
            <a:solidFill>
              <a:srgbClr val="CC0099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lačidlo akcie: Návrat 4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sk-SK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Čelná plocha</a:t>
            </a: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Ak smer pohybu noža je kolmý na os obrobku, vznikne rovinná plocha (čelo obrobku).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/>
          </a:p>
        </p:txBody>
      </p:sp>
      <p:pic>
        <p:nvPicPr>
          <p:cNvPr id="4" name="Obrázok 3" descr="505px-Quer-Plan-Dreh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000372"/>
            <a:ext cx="3552827" cy="3486150"/>
          </a:xfrm>
          <a:prstGeom prst="ellipse">
            <a:avLst/>
          </a:prstGeom>
          <a:ln w="63500" cap="rnd">
            <a:solidFill>
              <a:srgbClr val="CC0099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lačidlo akcie: Návrat 4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sk-SK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Kužeľová plocha</a:t>
            </a: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Ak smer pohybu noža zviera s osou obrobku určitý uhol, vznikne kužeľová plocha.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 r="42972"/>
          <a:stretch>
            <a:fillRect/>
          </a:stretch>
        </p:blipFill>
        <p:spPr bwMode="auto">
          <a:xfrm>
            <a:off x="2285984" y="3214686"/>
            <a:ext cx="3805782" cy="3429024"/>
          </a:xfrm>
          <a:prstGeom prst="ellipse">
            <a:avLst/>
          </a:prstGeom>
          <a:ln w="63500" cap="rnd">
            <a:solidFill>
              <a:srgbClr val="CC0099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lačidlo akcie: Návrat 4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sk-SK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Tvarová plocha</a:t>
            </a: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Ak hrot noža opisuje určitú krivku, 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alebo ostrie noža má určitý tvar, výsledkom 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je priestorová rotačná plocha.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143248"/>
            <a:ext cx="3786214" cy="3329404"/>
          </a:xfrm>
          <a:prstGeom prst="ellipse">
            <a:avLst/>
          </a:prstGeom>
          <a:ln w="63500" cap="rnd">
            <a:solidFill>
              <a:srgbClr val="CC0099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lačidlo akcie: Návrat 4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Sústruh a jeho hlavné časti</a:t>
            </a:r>
            <a:endParaRPr lang="cs-CZ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2"/>
          </p:nvPr>
        </p:nvSpPr>
        <p:spPr>
          <a:xfrm>
            <a:off x="5643570" y="1643050"/>
            <a:ext cx="3143272" cy="4071966"/>
          </a:xfrm>
        </p:spPr>
        <p:txBody>
          <a:bodyPr>
            <a:normAutofit fontScale="92500" lnSpcReduction="20000"/>
          </a:bodyPr>
          <a:lstStyle/>
          <a:p>
            <a:r>
              <a:rPr lang="sk-SK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Univerzálny hrotový sústruh</a:t>
            </a:r>
            <a:r>
              <a:rPr lang="sk-SK" sz="1700" dirty="0" smtClean="0">
                <a:latin typeface="Times New Roman" pitchFamily="18" charset="0"/>
                <a:cs typeface="Times New Roman" pitchFamily="18" charset="0"/>
              </a:rPr>
              <a:t>  </a:t>
            </a:r>
            <a:endParaRPr lang="cs-CZ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1. lôžko 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sk-SK" sz="2000" dirty="0" err="1" smtClean="0">
                <a:latin typeface="Times New Roman" pitchFamily="18" charset="0"/>
                <a:cs typeface="Times New Roman" pitchFamily="18" charset="0"/>
              </a:rPr>
              <a:t>vretenník</a:t>
            </a:r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sk-SK" sz="2000" dirty="0" err="1" smtClean="0">
                <a:latin typeface="Times New Roman" pitchFamily="18" charset="0"/>
                <a:cs typeface="Times New Roman" pitchFamily="18" charset="0"/>
              </a:rPr>
              <a:t>suport</a:t>
            </a:r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sk-SK" sz="2000" dirty="0" err="1" smtClean="0">
                <a:latin typeface="Times New Roman" pitchFamily="18" charset="0"/>
                <a:cs typeface="Times New Roman" pitchFamily="18" charset="0"/>
              </a:rPr>
              <a:t>suportová</a:t>
            </a:r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 skriňa 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5. koník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6. posuvná prevodovka 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7. vodiaca skrutka 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8. vodiaca tyč 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9. vodiace plochy 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10. hrotová objímka 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11. skľučovadlo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/>
          </a:p>
        </p:txBody>
      </p:sp>
      <p:pic>
        <p:nvPicPr>
          <p:cNvPr id="7" name="Zástupný symbol obsahu 6" descr="obr15"/>
          <p:cNvPicPr>
            <a:picLocks noGrp="1"/>
          </p:cNvPicPr>
          <p:nvPr>
            <p:ph sz="quarter" idx="1"/>
          </p:nvPr>
        </p:nvPicPr>
        <p:blipFill>
          <a:blip r:embed="rId2">
            <a:lum bright="-18000" contrast="12000"/>
          </a:blip>
          <a:srcRect/>
          <a:stretch>
            <a:fillRect/>
          </a:stretch>
        </p:blipFill>
        <p:spPr bwMode="auto">
          <a:xfrm>
            <a:off x="214282" y="1857364"/>
            <a:ext cx="5429288" cy="3786214"/>
          </a:xfrm>
          <a:prstGeom prst="rect">
            <a:avLst/>
          </a:prstGeom>
          <a:ln w="38100" cap="sq">
            <a:solidFill>
              <a:srgbClr val="CC00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lačidlo akcie: Návrat 4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4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00"/>
                            </p:stCondLst>
                            <p:childTnLst>
                              <p:par>
                                <p:cTn id="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5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350"/>
                            </p:stCondLst>
                            <p:childTnLst>
                              <p:par>
                                <p:cTn id="3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15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50"/>
                            </p:stCondLst>
                            <p:childTnLst>
                              <p:par>
                                <p:cTn id="4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800"/>
                            </p:stCondLst>
                            <p:childTnLst>
                              <p:par>
                                <p:cTn id="5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850"/>
                            </p:stCondLst>
                            <p:childTnLst>
                              <p:par>
                                <p:cTn id="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050"/>
                            </p:stCondLst>
                            <p:childTnLst>
                              <p:par>
                                <p:cTn id="6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350"/>
                            </p:stCondLst>
                            <p:childTnLst>
                              <p:par>
                                <p:cTn id="7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Výrobné stroje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Zástupný symbol obsahu 3"/>
          <p:cNvSpPr>
            <a:spLocks noGrp="1"/>
          </p:cNvSpPr>
          <p:nvPr>
            <p:ph sz="quarter" idx="2"/>
          </p:nvPr>
        </p:nvSpPr>
        <p:spPr>
          <a:xfrm>
            <a:off x="4270248" y="2071678"/>
            <a:ext cx="3657600" cy="4100522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5" name="Zástupný symbol obsahu 4" descr="DSC06548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15259"/>
            <a:ext cx="3657600" cy="2741881"/>
          </a:xfrm>
          <a:prstGeom prst="rect">
            <a:avLst/>
          </a:prstGeom>
          <a:ln>
            <a:solidFill>
              <a:srgbClr val="CC0099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http://www.dominko.sk/uploads/images/Clipboard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500306"/>
            <a:ext cx="3898674" cy="2786082"/>
          </a:xfrm>
          <a:prstGeom prst="rect">
            <a:avLst/>
          </a:prstGeom>
          <a:ln>
            <a:solidFill>
              <a:srgbClr val="CC0099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7" name="Rovná spojovacia šípka 6"/>
          <p:cNvCxnSpPr/>
          <p:nvPr/>
        </p:nvCxnSpPr>
        <p:spPr>
          <a:xfrm rot="16200000" flipV="1">
            <a:off x="1357290" y="4929198"/>
            <a:ext cx="1357322" cy="21431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ovná spojovacia šípka 7"/>
          <p:cNvCxnSpPr/>
          <p:nvPr/>
        </p:nvCxnSpPr>
        <p:spPr>
          <a:xfrm rot="16200000" flipV="1">
            <a:off x="5429256" y="4857760"/>
            <a:ext cx="1357322" cy="35719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ál 10"/>
          <p:cNvSpPr/>
          <p:nvPr/>
        </p:nvSpPr>
        <p:spPr>
          <a:xfrm>
            <a:off x="642910" y="5500702"/>
            <a:ext cx="3286148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/>
              <a:t>Klasický sústruh</a:t>
            </a:r>
            <a:endParaRPr lang="cs-CZ" b="1" dirty="0"/>
          </a:p>
        </p:txBody>
      </p:sp>
      <p:sp>
        <p:nvSpPr>
          <p:cNvPr id="12" name="Ovál 11"/>
          <p:cNvSpPr/>
          <p:nvPr/>
        </p:nvSpPr>
        <p:spPr>
          <a:xfrm>
            <a:off x="4786314" y="5643578"/>
            <a:ext cx="321471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/>
              <a:t>Sústruh CNC</a:t>
            </a:r>
            <a:endParaRPr lang="cs-CZ" b="1" dirty="0"/>
          </a:p>
        </p:txBody>
      </p:sp>
      <p:sp>
        <p:nvSpPr>
          <p:cNvPr id="13" name="Tlačidlo akcie: Návrat 12">
            <a:hlinkClick r:id="rId4" action="ppaction://hlinksldjump" highlightClick="1"/>
          </p:cNvPr>
          <p:cNvSpPr/>
          <p:nvPr/>
        </p:nvSpPr>
        <p:spPr>
          <a:xfrm>
            <a:off x="8286776" y="5786454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áda">
  <a:themeElements>
    <a:clrScheme name="Ha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rkád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ád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418</TotalTime>
  <Words>278</Words>
  <Application>Microsoft Office PowerPoint</Application>
  <PresentationFormat>Prezentácia na obrazovke (4:3)</PresentationFormat>
  <Paragraphs>93</Paragraphs>
  <Slides>16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16</vt:i4>
      </vt:variant>
    </vt:vector>
  </HeadingPairs>
  <TitlesOfParts>
    <vt:vector size="17" baseType="lpstr">
      <vt:lpstr>Arkáda</vt:lpstr>
      <vt:lpstr>Sústruženie 1/základy sústruženia</vt:lpstr>
      <vt:lpstr>obsah</vt:lpstr>
      <vt:lpstr>Sústruženie</vt:lpstr>
      <vt:lpstr>Sústruženie</vt:lpstr>
      <vt:lpstr>Sústruženie</vt:lpstr>
      <vt:lpstr>Sústruženie</vt:lpstr>
      <vt:lpstr>Sústruženie</vt:lpstr>
      <vt:lpstr>Sústruh a jeho hlavné časti</vt:lpstr>
      <vt:lpstr>Sústruženie</vt:lpstr>
      <vt:lpstr>Sústruženie</vt:lpstr>
      <vt:lpstr>Sústruženie</vt:lpstr>
      <vt:lpstr>Sústruženie</vt:lpstr>
      <vt:lpstr>Sústruženie</vt:lpstr>
      <vt:lpstr>Sústruženie</vt:lpstr>
      <vt:lpstr>Sústruženie</vt:lpstr>
      <vt:lpstr>Zdroje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Sústruženie 1/základy sústruženia</dc:title>
  <dc:creator>Hroško</dc:creator>
  <cp:lastModifiedBy>PH</cp:lastModifiedBy>
  <cp:revision>63</cp:revision>
  <dcterms:created xsi:type="dcterms:W3CDTF">2014-02-13T08:42:05Z</dcterms:created>
  <dcterms:modified xsi:type="dcterms:W3CDTF">2014-02-20T17:28:04Z</dcterms:modified>
</cp:coreProperties>
</file>