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75" r:id="rId4"/>
    <p:sldId id="276" r:id="rId5"/>
    <p:sldId id="27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73" r:id="rId17"/>
    <p:sldId id="272" r:id="rId1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FF"/>
    <a:srgbClr val="66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sk-SK" smtClean="0"/>
              <a:t>Kliknite sem a upravte štýl predlohy podnadpisov.</a:t>
            </a:r>
            <a:endParaRPr kumimoji="0" lang="en-US"/>
          </a:p>
        </p:txBody>
      </p:sp>
      <p:sp>
        <p:nvSpPr>
          <p:cNvPr id="30" name="Zástupný symbol dátumu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B3D22-8192-4B6E-9777-32F11F6C3056}" type="datetimeFigureOut">
              <a:rPr lang="cs-CZ" smtClean="0"/>
              <a:pPr/>
              <a:t>15.4.2014</a:t>
            </a:fld>
            <a:endParaRPr lang="cs-CZ" dirty="0"/>
          </a:p>
        </p:txBody>
      </p:sp>
      <p:sp>
        <p:nvSpPr>
          <p:cNvPr id="19" name="Zástupný symbol päty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27" name="Zástupný symbol čísla snímky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6C428-89EC-4758-B690-A8CD24120B8E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B3D22-8192-4B6E-9777-32F11F6C3056}" type="datetimeFigureOut">
              <a:rPr lang="cs-CZ" smtClean="0"/>
              <a:pPr/>
              <a:t>15.4.2014</a:t>
            </a:fld>
            <a:endParaRPr lang="cs-CZ" dirty="0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6C428-89EC-4758-B690-A8CD24120B8E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B3D22-8192-4B6E-9777-32F11F6C3056}" type="datetimeFigureOut">
              <a:rPr lang="cs-CZ" smtClean="0"/>
              <a:pPr/>
              <a:t>15.4.2014</a:t>
            </a:fld>
            <a:endParaRPr lang="cs-CZ" dirty="0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6C428-89EC-4758-B690-A8CD24120B8E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B3D22-8192-4B6E-9777-32F11F6C3056}" type="datetimeFigureOut">
              <a:rPr lang="cs-CZ" smtClean="0"/>
              <a:pPr/>
              <a:t>15.4.2014</a:t>
            </a:fld>
            <a:endParaRPr lang="cs-CZ" dirty="0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6C428-89EC-4758-B690-A8CD24120B8E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B3D22-8192-4B6E-9777-32F11F6C3056}" type="datetimeFigureOut">
              <a:rPr lang="cs-CZ" smtClean="0"/>
              <a:pPr/>
              <a:t>15.4.2014</a:t>
            </a:fld>
            <a:endParaRPr lang="cs-CZ" dirty="0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6C428-89EC-4758-B690-A8CD24120B8E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B3D22-8192-4B6E-9777-32F11F6C3056}" type="datetimeFigureOut">
              <a:rPr lang="cs-CZ" smtClean="0"/>
              <a:pPr/>
              <a:t>15.4.2014</a:t>
            </a:fld>
            <a:endParaRPr lang="cs-CZ" dirty="0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6C428-89EC-4758-B690-A8CD24120B8E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5" name="Zástupný symbol obsahu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B3D22-8192-4B6E-9777-32F11F6C3056}" type="datetimeFigureOut">
              <a:rPr lang="cs-CZ" smtClean="0"/>
              <a:pPr/>
              <a:t>15.4.2014</a:t>
            </a:fld>
            <a:endParaRPr lang="cs-CZ" dirty="0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6C428-89EC-4758-B690-A8CD24120B8E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B3D22-8192-4B6E-9777-32F11F6C3056}" type="datetimeFigureOut">
              <a:rPr lang="cs-CZ" smtClean="0"/>
              <a:pPr/>
              <a:t>15.4.2014</a:t>
            </a:fld>
            <a:endParaRPr lang="cs-CZ" dirty="0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6C428-89EC-4758-B690-A8CD24120B8E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B3D22-8192-4B6E-9777-32F11F6C3056}" type="datetimeFigureOut">
              <a:rPr lang="cs-CZ" smtClean="0"/>
              <a:pPr/>
              <a:t>15.4.2014</a:t>
            </a:fld>
            <a:endParaRPr lang="cs-CZ" dirty="0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6C428-89EC-4758-B690-A8CD24120B8E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B3D22-8192-4B6E-9777-32F11F6C3056}" type="datetimeFigureOut">
              <a:rPr lang="cs-CZ" smtClean="0"/>
              <a:pPr/>
              <a:t>15.4.2014</a:t>
            </a:fld>
            <a:endParaRPr lang="cs-CZ" dirty="0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6C428-89EC-4758-B690-A8CD24120B8E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ĺžnik s jedným odstrihnutým a zaobleným rohom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Pravouhlý trojuholník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B3D22-8192-4B6E-9777-32F11F6C3056}" type="datetimeFigureOut">
              <a:rPr lang="cs-CZ" smtClean="0"/>
              <a:pPr/>
              <a:t>15.4.2014</a:t>
            </a:fld>
            <a:endParaRPr lang="cs-CZ" dirty="0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8F6C428-89EC-4758-B690-A8CD24120B8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sk-SK" dirty="0" smtClean="0"/>
              <a:t>Ak chcete pridať obrázok, kliknite na ikonu</a:t>
            </a:r>
            <a:endParaRPr kumimoji="0" lang="en-US" dirty="0"/>
          </a:p>
        </p:txBody>
      </p:sp>
      <p:sp>
        <p:nvSpPr>
          <p:cNvPr id="10" name="Voľná forma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Voľná forma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ľná forma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Voľná forma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Zástupný symbol nadpisu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0" name="Zástupný symbol textu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  <a:p>
            <a:pPr lvl="1" eaLnBrk="1" latinLnBrk="0" hangingPunct="1"/>
            <a:r>
              <a:rPr kumimoji="0" lang="sk-SK" smtClean="0"/>
              <a:t>Druhá úroveň</a:t>
            </a:r>
          </a:p>
          <a:p>
            <a:pPr lvl="2" eaLnBrk="1" latinLnBrk="0" hangingPunct="1"/>
            <a:r>
              <a:rPr kumimoji="0" lang="sk-SK" smtClean="0"/>
              <a:t>Tretia úroveň</a:t>
            </a:r>
          </a:p>
          <a:p>
            <a:pPr lvl="3" eaLnBrk="1" latinLnBrk="0" hangingPunct="1"/>
            <a:r>
              <a:rPr kumimoji="0" lang="sk-SK" smtClean="0"/>
              <a:t>Štvrtá úroveň</a:t>
            </a:r>
          </a:p>
          <a:p>
            <a:pPr lvl="4" eaLnBrk="1" latinLnBrk="0" hangingPunct="1"/>
            <a:r>
              <a:rPr kumimoji="0" lang="sk-SK" smtClean="0"/>
              <a:t>Piata úroveň</a:t>
            </a:r>
            <a:endParaRPr kumimoji="0" lang="en-US"/>
          </a:p>
        </p:txBody>
      </p:sp>
      <p:sp>
        <p:nvSpPr>
          <p:cNvPr id="10" name="Zástupný symbol dátumu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1B3D22-8192-4B6E-9777-32F11F6C3056}" type="datetimeFigureOut">
              <a:rPr lang="cs-CZ" smtClean="0"/>
              <a:pPr/>
              <a:t>15.4.2014</a:t>
            </a:fld>
            <a:endParaRPr lang="cs-CZ" dirty="0"/>
          </a:p>
        </p:txBody>
      </p:sp>
      <p:sp>
        <p:nvSpPr>
          <p:cNvPr id="22" name="Zástupný symbol päty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18" name="Zástupný symbol čísla snímky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8F6C428-89EC-4758-B690-A8CD24120B8E}" type="slidenum">
              <a:rPr lang="cs-CZ" smtClean="0"/>
              <a:pPr/>
              <a:t>‹#›</a:t>
            </a:fld>
            <a:endParaRPr lang="cs-CZ" dirty="0"/>
          </a:p>
        </p:txBody>
      </p:sp>
      <p:grpSp>
        <p:nvGrpSpPr>
          <p:cNvPr id="2" name="Skupina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Voľná forma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Voľná forma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17" Type="http://schemas.openxmlformats.org/officeDocument/2006/relationships/slide" Target="slide1.xml"/><Relationship Id="rId2" Type="http://schemas.openxmlformats.org/officeDocument/2006/relationships/slide" Target="slide3.xml"/><Relationship Id="rId16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63850" y="0"/>
            <a:ext cx="5480150" cy="387016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0" y="3429000"/>
            <a:ext cx="7851648" cy="1828800"/>
          </a:xfrm>
        </p:spPr>
        <p:txBody>
          <a:bodyPr>
            <a:normAutofit fontScale="90000"/>
          </a:bodyPr>
          <a:lstStyle/>
          <a:p>
            <a:r>
              <a:rPr lang="sk-SK" sz="96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Sústruženie</a:t>
            </a:r>
            <a:r>
              <a:rPr lang="sk-SK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sk-SK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sk-SK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4/ sústruženie kužeľov</a:t>
            </a:r>
            <a:endParaRPr lang="cs-CZ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786578" y="5357826"/>
            <a:ext cx="1958708" cy="1181096"/>
          </a:xfrm>
        </p:spPr>
        <p:txBody>
          <a:bodyPr/>
          <a:lstStyle/>
          <a:p>
            <a:pPr algn="l"/>
            <a:r>
              <a:rPr lang="sk-SK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Bc. Pavol Hroško</a:t>
            </a:r>
          </a:p>
          <a:p>
            <a:pPr algn="l"/>
            <a:r>
              <a:rPr lang="sk-SK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SOŠ strojnícka</a:t>
            </a:r>
          </a:p>
          <a:p>
            <a:pPr algn="l"/>
            <a:r>
              <a:rPr lang="sk-SK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Považská Bystrica</a:t>
            </a:r>
            <a:endParaRPr lang="cs-CZ" sz="2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Sústruženie kužeľov</a:t>
            </a:r>
            <a:endParaRPr lang="cs-CZ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sk-SK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5.</a:t>
            </a:r>
          </a:p>
          <a:p>
            <a:pPr lvl="1">
              <a:buFont typeface="Wingdings" pitchFamily="2" charset="2"/>
              <a:buChar char="v"/>
            </a:pPr>
            <a:r>
              <a:rPr lang="sk-SK" b="1" u="sng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Rozotretie</a:t>
            </a:r>
            <a:r>
              <a:rPr lang="sk-SK" b="1" u="sng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farby nám signalizuje:</a:t>
            </a:r>
          </a:p>
          <a:p>
            <a:pPr lvl="2">
              <a:buFont typeface="Wingdings" pitchFamily="2" charset="2"/>
              <a:buChar char="v"/>
            </a:pPr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kriedové čiary sa rozmazali po celej dĺžke kalibra – </a:t>
            </a:r>
            <a:r>
              <a:rPr lang="sk-SK" dirty="0" err="1" smtClean="0">
                <a:latin typeface="Times New Roman" pitchFamily="18" charset="0"/>
                <a:cs typeface="Times New Roman" pitchFamily="18" charset="0"/>
              </a:rPr>
              <a:t>kužeľovitosť</a:t>
            </a:r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 otvoru je dodržaná,</a:t>
            </a:r>
          </a:p>
          <a:p>
            <a:pPr lvl="2">
              <a:buFont typeface="Wingdings" pitchFamily="2" charset="2"/>
              <a:buChar char="v"/>
            </a:pPr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kriedové čiary sa rozmazali v strednej časti – sústružnícky nôž nie je nastavený vo výške hrotov sústruhu,</a:t>
            </a:r>
          </a:p>
          <a:p>
            <a:pPr lvl="2">
              <a:buFont typeface="Wingdings" pitchFamily="2" charset="2"/>
              <a:buChar char="v"/>
            </a:pPr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kriedové čiary sa rozmazali na začiatku alebo na konci kužeľa – je potrebné otočnú časť </a:t>
            </a:r>
            <a:r>
              <a:rPr lang="sk-SK" dirty="0" err="1" smtClean="0">
                <a:latin typeface="Times New Roman" pitchFamily="18" charset="0"/>
                <a:cs typeface="Times New Roman" pitchFamily="18" charset="0"/>
              </a:rPr>
              <a:t>suportu</a:t>
            </a:r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 pootočiť do požadovaného smeru.</a:t>
            </a:r>
          </a:p>
          <a:p>
            <a:pPr lvl="1">
              <a:buFont typeface="Wingdings" pitchFamily="2" charset="2"/>
              <a:buChar char="v"/>
            </a:pPr>
            <a:endParaRPr lang="sk-SK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Wingdings" pitchFamily="2" charset="2"/>
              <a:buChar char="v"/>
            </a:pPr>
            <a:endParaRPr lang="sk-SK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Wingdings" pitchFamily="2" charset="2"/>
              <a:buChar char="v"/>
            </a:pPr>
            <a:endParaRPr lang="sk-SK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Wingdings" pitchFamily="2" charset="2"/>
              <a:buChar char="v"/>
            </a:pPr>
            <a:endParaRPr lang="sk-SK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Wingdings" pitchFamily="2" charset="2"/>
              <a:buChar char="v"/>
            </a:pPr>
            <a:endParaRPr lang="sk-SK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Wingdings" pitchFamily="2" charset="2"/>
              <a:buChar char="v"/>
            </a:pPr>
            <a:endParaRPr lang="sk-SK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cs-CZ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lačidlo akcie: Návrat 3">
            <a:hlinkClick r:id="rId2" action="ppaction://hlinksldjump" highlightClick="1"/>
          </p:cNvPr>
          <p:cNvSpPr/>
          <p:nvPr/>
        </p:nvSpPr>
        <p:spPr>
          <a:xfrm>
            <a:off x="7929586" y="5857892"/>
            <a:ext cx="714380" cy="64294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Sústruženie kužeľov</a:t>
            </a:r>
            <a:endParaRPr lang="cs-CZ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sk-SK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6.</a:t>
            </a:r>
          </a:p>
          <a:p>
            <a:pPr lvl="1">
              <a:buFont typeface="Wingdings" pitchFamily="2" charset="2"/>
              <a:buChar char="v"/>
            </a:pPr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opracujeme kužeľový otvor na hotovo</a:t>
            </a:r>
          </a:p>
          <a:p>
            <a:pPr lvl="1">
              <a:buFont typeface="Wingdings" pitchFamily="2" charset="2"/>
              <a:buChar char="v"/>
            </a:pPr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skontrolujeme </a:t>
            </a:r>
            <a:r>
              <a:rPr lang="sk-SK" dirty="0" err="1" smtClean="0">
                <a:latin typeface="Times New Roman" pitchFamily="18" charset="0"/>
                <a:cs typeface="Times New Roman" pitchFamily="18" charset="0"/>
              </a:rPr>
              <a:t>kužeľovitosť</a:t>
            </a:r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 a rozmery na čisto obrobeného kužeľového otvoru – otvor má správne rozmery, ak čelo obrobku</a:t>
            </a:r>
            <a:r>
              <a:rPr lang="sk-SK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k-SK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sa nachádza v rozmedzí čiar </a:t>
            </a:r>
            <a:r>
              <a:rPr lang="sk-SK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 nanesených na kalibri</a:t>
            </a:r>
          </a:p>
          <a:p>
            <a:pPr lvl="1">
              <a:buFont typeface="Wingdings" pitchFamily="2" charset="2"/>
              <a:buChar char="v"/>
            </a:pPr>
            <a:endParaRPr lang="sk-SK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Wingdings" pitchFamily="2" charset="2"/>
              <a:buChar char="v"/>
            </a:pPr>
            <a:endParaRPr lang="sk-SK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Wingdings" pitchFamily="2" charset="2"/>
              <a:buChar char="v"/>
            </a:pP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Obrázok 3"/>
          <p:cNvPicPr/>
          <p:nvPr/>
        </p:nvPicPr>
        <p:blipFill>
          <a:blip r:embed="rId2"/>
          <a:srcRect l="51632" t="42819" r="30529" b="38177"/>
          <a:stretch>
            <a:fillRect/>
          </a:stretch>
        </p:blipFill>
        <p:spPr bwMode="auto">
          <a:xfrm rot="10800000">
            <a:off x="2643172" y="4286254"/>
            <a:ext cx="3429025" cy="2071703"/>
          </a:xfrm>
          <a:prstGeom prst="rect">
            <a:avLst/>
          </a:prstGeom>
          <a:ln>
            <a:solidFill>
              <a:srgbClr val="FFC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lačidlo akcie: Návrat 4">
            <a:hlinkClick r:id="rId3" action="ppaction://hlinksldjump" highlightClick="1"/>
          </p:cNvPr>
          <p:cNvSpPr/>
          <p:nvPr/>
        </p:nvSpPr>
        <p:spPr>
          <a:xfrm>
            <a:off x="7929586" y="5857892"/>
            <a:ext cx="714380" cy="64294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Sústruženie kužeľov</a:t>
            </a:r>
            <a:endParaRPr lang="cs-CZ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sk-SK" b="1" u="sng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Chyby pri výrobe vnútorných kužeľových plôch: </a:t>
            </a:r>
          </a:p>
          <a:p>
            <a:pPr marL="850392" lvl="1" indent="-457200">
              <a:buNone/>
            </a:pPr>
            <a:r>
              <a:rPr lang="sk-SK" dirty="0" smtClean="0"/>
              <a:t>	a) </a:t>
            </a:r>
            <a:r>
              <a:rPr lang="sk-SK" dirty="0" err="1" smtClean="0"/>
              <a:t>kužeľovitosť</a:t>
            </a:r>
            <a:r>
              <a:rPr lang="sk-SK" dirty="0" smtClean="0"/>
              <a:t> je </a:t>
            </a:r>
            <a:r>
              <a:rPr lang="sk-SK" dirty="0" smtClean="0">
                <a:solidFill>
                  <a:srgbClr val="FF0000"/>
                </a:solidFill>
              </a:rPr>
              <a:t>dodržaná</a:t>
            </a:r>
            <a:r>
              <a:rPr lang="sk-SK" dirty="0" smtClean="0"/>
              <a:t>, rozmery otvoru sú </a:t>
            </a:r>
            <a:r>
              <a:rPr lang="sk-SK" dirty="0" smtClean="0">
                <a:solidFill>
                  <a:srgbClr val="FF0000"/>
                </a:solidFill>
              </a:rPr>
              <a:t>menšie</a:t>
            </a:r>
            <a:r>
              <a:rPr lang="sk-SK" dirty="0" smtClean="0"/>
              <a:t> ako predpísané na výkrese</a:t>
            </a:r>
          </a:p>
          <a:p>
            <a:pPr lvl="1">
              <a:buFont typeface="Wingdings" pitchFamily="2" charset="2"/>
              <a:buChar char="v"/>
            </a:pPr>
            <a:endParaRPr lang="sk-SK" dirty="0" smtClean="0"/>
          </a:p>
          <a:p>
            <a:pPr lvl="1">
              <a:buFont typeface="Wingdings" pitchFamily="2" charset="2"/>
              <a:buChar char="v"/>
            </a:pPr>
            <a:endParaRPr lang="sk-SK" dirty="0" smtClean="0"/>
          </a:p>
          <a:p>
            <a:pPr lvl="1">
              <a:buFont typeface="Wingdings" pitchFamily="2" charset="2"/>
              <a:buChar char="v"/>
            </a:pPr>
            <a:endParaRPr lang="sk-SK" dirty="0" smtClean="0"/>
          </a:p>
          <a:p>
            <a:pPr lvl="1">
              <a:buNone/>
            </a:pPr>
            <a:endParaRPr lang="sk-SK" dirty="0" smtClean="0"/>
          </a:p>
          <a:p>
            <a:pPr lvl="2">
              <a:buFont typeface="Wingdings" pitchFamily="2" charset="2"/>
              <a:buChar char="v"/>
            </a:pPr>
            <a:endParaRPr lang="sk-SK" dirty="0" smtClean="0"/>
          </a:p>
          <a:p>
            <a:pPr lvl="2">
              <a:buFont typeface="Wingdings" pitchFamily="2" charset="2"/>
              <a:buChar char="v"/>
            </a:pPr>
            <a:r>
              <a:rPr lang="sk-SK" dirty="0" smtClean="0"/>
              <a:t>Príčina – </a:t>
            </a:r>
            <a:r>
              <a:rPr lang="sk-SK" dirty="0" smtClean="0">
                <a:solidFill>
                  <a:srgbClr val="FF0000"/>
                </a:solidFill>
              </a:rPr>
              <a:t>nepozornosť sústružníka</a:t>
            </a:r>
            <a:r>
              <a:rPr lang="sk-SK" dirty="0" smtClean="0"/>
              <a:t>. </a:t>
            </a:r>
            <a:r>
              <a:rPr lang="sk-SK" dirty="0" smtClean="0">
                <a:solidFill>
                  <a:srgbClr val="00B050"/>
                </a:solidFill>
              </a:rPr>
              <a:t>Chybu možno opraviť ďalším obrábaním.</a:t>
            </a:r>
          </a:p>
          <a:p>
            <a:pPr lvl="1">
              <a:buFont typeface="Wingdings" pitchFamily="2" charset="2"/>
              <a:buChar char="v"/>
            </a:pPr>
            <a:endParaRPr lang="cs-CZ" dirty="0"/>
          </a:p>
        </p:txBody>
      </p:sp>
      <p:pic>
        <p:nvPicPr>
          <p:cNvPr id="4" name="Obrázok 3"/>
          <p:cNvPicPr/>
          <p:nvPr/>
        </p:nvPicPr>
        <p:blipFill>
          <a:blip r:embed="rId2"/>
          <a:srcRect l="30550" t="33330" r="59001" b="58328"/>
          <a:stretch>
            <a:fillRect/>
          </a:stretch>
        </p:blipFill>
        <p:spPr bwMode="auto">
          <a:xfrm>
            <a:off x="2071670" y="3286124"/>
            <a:ext cx="3643338" cy="1928826"/>
          </a:xfrm>
          <a:prstGeom prst="rect">
            <a:avLst/>
          </a:prstGeom>
          <a:ln>
            <a:solidFill>
              <a:srgbClr val="FFC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lačidlo akcie: Návrat 4">
            <a:hlinkClick r:id="rId3" action="ppaction://hlinksldjump" highlightClick="1"/>
          </p:cNvPr>
          <p:cNvSpPr/>
          <p:nvPr/>
        </p:nvSpPr>
        <p:spPr>
          <a:xfrm>
            <a:off x="7929586" y="5857892"/>
            <a:ext cx="714380" cy="64294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Sústruženie kužeľov</a:t>
            </a:r>
            <a:endParaRPr lang="cs-CZ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sk-SK" b="1" u="sng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Chyby pri výrobe vnútorných kužeľových plôch: </a:t>
            </a:r>
          </a:p>
          <a:p>
            <a:pPr lvl="1">
              <a:buNone/>
            </a:pPr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	b) priemer veľkej základne kužeľového otvoru je dodržaný, 	</a:t>
            </a:r>
            <a:r>
              <a:rPr lang="sk-SK" dirty="0" err="1" smtClean="0">
                <a:latin typeface="Times New Roman" pitchFamily="18" charset="0"/>
                <a:cs typeface="Times New Roman" pitchFamily="18" charset="0"/>
              </a:rPr>
              <a:t>kužeľovitosť</a:t>
            </a:r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 nie je dodržaná</a:t>
            </a:r>
          </a:p>
          <a:p>
            <a:pPr lvl="1">
              <a:buNone/>
            </a:pPr>
            <a:endParaRPr lang="sk-SK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None/>
            </a:pPr>
            <a:endParaRPr lang="sk-SK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None/>
            </a:pPr>
            <a:endParaRPr lang="sk-SK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None/>
            </a:pPr>
            <a:endParaRPr lang="sk-SK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None/>
            </a:pPr>
            <a:endParaRPr lang="sk-SK" dirty="0" smtClean="0">
              <a:latin typeface="Times New Roman" pitchFamily="18" charset="0"/>
              <a:cs typeface="Times New Roman" pitchFamily="18" charset="0"/>
            </a:endParaRPr>
          </a:p>
          <a:p>
            <a:pPr lvl="2">
              <a:buFont typeface="Wingdings" pitchFamily="2" charset="2"/>
              <a:buChar char="v"/>
            </a:pPr>
            <a:r>
              <a:rPr lang="sk-SK" dirty="0" smtClean="0"/>
              <a:t>Príčina</a:t>
            </a:r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k-SK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– otočná časť </a:t>
            </a:r>
            <a:r>
              <a:rPr lang="sk-SK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suportu</a:t>
            </a:r>
            <a:r>
              <a:rPr lang="sk-SK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nebola v správnej  polohe. Chybu nemožno odstrániť.</a:t>
            </a:r>
          </a:p>
          <a:p>
            <a:pPr lvl="1">
              <a:buNone/>
            </a:pPr>
            <a:endParaRPr lang="sk-SK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None/>
            </a:pPr>
            <a:endParaRPr lang="sk-SK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None/>
            </a:pPr>
            <a:endParaRPr lang="sk-SK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None/>
            </a:pPr>
            <a:endParaRPr lang="sk-SK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None/>
            </a:pPr>
            <a:endParaRPr lang="sk-SK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None/>
            </a:pPr>
            <a:endParaRPr lang="sk-SK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None/>
            </a:pPr>
            <a:endParaRPr lang="sk-SK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None/>
            </a:pPr>
            <a:endParaRPr lang="sk-SK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None/>
            </a:pPr>
            <a:endParaRPr lang="sk-SK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Obrázok 3"/>
          <p:cNvPicPr/>
          <p:nvPr/>
        </p:nvPicPr>
        <p:blipFill>
          <a:blip r:embed="rId2"/>
          <a:srcRect l="41614" t="32738" r="49032" b="58989"/>
          <a:stretch>
            <a:fillRect/>
          </a:stretch>
        </p:blipFill>
        <p:spPr bwMode="auto">
          <a:xfrm>
            <a:off x="2428860" y="3357562"/>
            <a:ext cx="3429024" cy="1857388"/>
          </a:xfrm>
          <a:prstGeom prst="rect">
            <a:avLst/>
          </a:prstGeom>
          <a:ln>
            <a:solidFill>
              <a:srgbClr val="FFC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lačidlo akcie: Návrat 4">
            <a:hlinkClick r:id="rId3" action="ppaction://hlinksldjump" highlightClick="1"/>
          </p:cNvPr>
          <p:cNvSpPr/>
          <p:nvPr/>
        </p:nvSpPr>
        <p:spPr>
          <a:xfrm>
            <a:off x="7929586" y="5857892"/>
            <a:ext cx="714380" cy="64294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Sústruženie kužeľov</a:t>
            </a:r>
            <a:endParaRPr lang="cs-CZ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sk-SK" b="1" u="sng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Chyby pri výrobe vnútorných kužeľových plôch: </a:t>
            </a:r>
          </a:p>
          <a:p>
            <a:pPr lvl="2">
              <a:buNone/>
            </a:pPr>
            <a:r>
              <a:rPr lang="sk-SK" sz="2400" dirty="0" smtClean="0"/>
              <a:t>c) priemer menšej základne kužeľového otvoru je dodržaný, </a:t>
            </a:r>
            <a:r>
              <a:rPr lang="sk-SK" sz="2400" dirty="0" err="1" smtClean="0"/>
              <a:t>kužeľovitosť</a:t>
            </a:r>
            <a:r>
              <a:rPr lang="sk-SK" sz="2400" dirty="0" smtClean="0"/>
              <a:t> nie je dodržaná</a:t>
            </a:r>
          </a:p>
          <a:p>
            <a:pPr lvl="2">
              <a:buNone/>
            </a:pPr>
            <a:endParaRPr lang="sk-SK" sz="2400" dirty="0" smtClean="0"/>
          </a:p>
          <a:p>
            <a:pPr lvl="2">
              <a:buNone/>
            </a:pPr>
            <a:endParaRPr lang="sk-SK" sz="2400" dirty="0" smtClean="0"/>
          </a:p>
          <a:p>
            <a:pPr lvl="2">
              <a:buNone/>
            </a:pPr>
            <a:endParaRPr lang="sk-SK" sz="2400" dirty="0" smtClean="0"/>
          </a:p>
          <a:p>
            <a:pPr lvl="2">
              <a:buNone/>
            </a:pPr>
            <a:endParaRPr lang="sk-SK" sz="2400" dirty="0" smtClean="0"/>
          </a:p>
          <a:p>
            <a:pPr lvl="2">
              <a:buNone/>
            </a:pPr>
            <a:endParaRPr lang="sk-SK" sz="2400" dirty="0" smtClean="0"/>
          </a:p>
          <a:p>
            <a:pPr lvl="2">
              <a:buFont typeface="Wingdings" pitchFamily="2" charset="2"/>
              <a:buChar char="v"/>
            </a:pPr>
            <a:r>
              <a:rPr lang="sk-SK" dirty="0" smtClean="0"/>
              <a:t>Príčina</a:t>
            </a:r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k-SK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– otočná časť </a:t>
            </a:r>
            <a:r>
              <a:rPr lang="sk-SK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suportu</a:t>
            </a:r>
            <a:r>
              <a:rPr lang="sk-SK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nebola v správnej  polohe. Chybu nemožno odstrániť.</a:t>
            </a:r>
          </a:p>
        </p:txBody>
      </p:sp>
      <p:pic>
        <p:nvPicPr>
          <p:cNvPr id="4" name="Obrázok 3"/>
          <p:cNvPicPr/>
          <p:nvPr/>
        </p:nvPicPr>
        <p:blipFill>
          <a:blip r:embed="rId2"/>
          <a:srcRect l="29469" t="43413" r="59233" b="46446"/>
          <a:stretch>
            <a:fillRect/>
          </a:stretch>
        </p:blipFill>
        <p:spPr bwMode="auto">
          <a:xfrm>
            <a:off x="2428860" y="3286124"/>
            <a:ext cx="3500462" cy="2000264"/>
          </a:xfrm>
          <a:prstGeom prst="rect">
            <a:avLst/>
          </a:prstGeom>
          <a:ln>
            <a:solidFill>
              <a:srgbClr val="FFC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lačidlo akcie: Návrat 4">
            <a:hlinkClick r:id="rId3" action="ppaction://hlinksldjump" highlightClick="1"/>
          </p:cNvPr>
          <p:cNvSpPr/>
          <p:nvPr/>
        </p:nvSpPr>
        <p:spPr>
          <a:xfrm>
            <a:off x="7929586" y="5857892"/>
            <a:ext cx="714380" cy="64294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Sústruženie kužeľov</a:t>
            </a:r>
            <a:endParaRPr lang="cs-CZ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sk-SK" b="1" u="sng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Chyby pri výrobe vnútorných kužeľových plôch: </a:t>
            </a:r>
          </a:p>
          <a:p>
            <a:pPr lvl="2">
              <a:buNone/>
            </a:pPr>
            <a:r>
              <a:rPr lang="sk-SK" sz="2400" dirty="0" smtClean="0"/>
              <a:t>d) </a:t>
            </a:r>
            <a:r>
              <a:rPr lang="sk-SK" sz="2400" dirty="0" err="1" smtClean="0"/>
              <a:t>kužeľovitosť</a:t>
            </a:r>
            <a:r>
              <a:rPr lang="sk-SK" sz="2400" dirty="0" smtClean="0"/>
              <a:t> je dodržaná, rozmery nie sú dodržané</a:t>
            </a:r>
          </a:p>
          <a:p>
            <a:pPr lvl="2">
              <a:buNone/>
            </a:pPr>
            <a:endParaRPr lang="sk-SK" sz="2400" dirty="0" smtClean="0"/>
          </a:p>
          <a:p>
            <a:pPr lvl="2">
              <a:buNone/>
            </a:pPr>
            <a:endParaRPr lang="sk-SK" sz="2400" dirty="0" smtClean="0"/>
          </a:p>
          <a:p>
            <a:pPr lvl="2">
              <a:buNone/>
            </a:pPr>
            <a:endParaRPr lang="sk-SK" sz="2400" dirty="0" smtClean="0"/>
          </a:p>
          <a:p>
            <a:pPr lvl="2">
              <a:buNone/>
            </a:pPr>
            <a:endParaRPr lang="sk-SK" sz="2400" dirty="0" smtClean="0"/>
          </a:p>
          <a:p>
            <a:pPr lvl="2">
              <a:buNone/>
            </a:pPr>
            <a:endParaRPr lang="sk-SK" sz="2400" dirty="0" smtClean="0"/>
          </a:p>
          <a:p>
            <a:pPr lvl="2">
              <a:buNone/>
            </a:pPr>
            <a:endParaRPr lang="sk-SK" sz="2400" dirty="0" smtClean="0"/>
          </a:p>
          <a:p>
            <a:pPr lvl="2">
              <a:buFont typeface="Wingdings" pitchFamily="2" charset="2"/>
              <a:buChar char="v"/>
            </a:pPr>
            <a:r>
              <a:rPr lang="sk-SK" dirty="0" smtClean="0"/>
              <a:t>Príčina – </a:t>
            </a:r>
            <a:r>
              <a:rPr lang="sk-SK" dirty="0" smtClean="0">
                <a:solidFill>
                  <a:srgbClr val="FF0000"/>
                </a:solidFill>
              </a:rPr>
              <a:t>nepozornosť sústružníka.</a:t>
            </a:r>
            <a:r>
              <a:rPr lang="sk-SK" dirty="0" smtClean="0"/>
              <a:t> </a:t>
            </a:r>
            <a:r>
              <a:rPr lang="sk-SK" dirty="0" smtClean="0">
                <a:solidFill>
                  <a:srgbClr val="FF0000"/>
                </a:solidFill>
              </a:rPr>
              <a:t>Chybu nemožno opraviť.</a:t>
            </a:r>
            <a:endParaRPr lang="sk-SK" dirty="0" smtClean="0">
              <a:solidFill>
                <a:srgbClr val="00B050"/>
              </a:solidFill>
            </a:endParaRPr>
          </a:p>
          <a:p>
            <a:pPr lvl="2"/>
            <a:endParaRPr lang="cs-CZ" dirty="0"/>
          </a:p>
        </p:txBody>
      </p:sp>
      <p:pic>
        <p:nvPicPr>
          <p:cNvPr id="4" name="Obrázok 3"/>
          <p:cNvPicPr/>
          <p:nvPr/>
        </p:nvPicPr>
        <p:blipFill>
          <a:blip r:embed="rId2"/>
          <a:srcRect l="41463" t="43413" r="48728" b="48354"/>
          <a:stretch>
            <a:fillRect/>
          </a:stretch>
        </p:blipFill>
        <p:spPr bwMode="auto">
          <a:xfrm>
            <a:off x="2285984" y="3000372"/>
            <a:ext cx="4000528" cy="2286016"/>
          </a:xfrm>
          <a:prstGeom prst="rect">
            <a:avLst/>
          </a:prstGeom>
          <a:ln>
            <a:solidFill>
              <a:srgbClr val="FFC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lačidlo akcie: Návrat 4">
            <a:hlinkClick r:id="rId3" action="ppaction://hlinksldjump" highlightClick="1"/>
          </p:cNvPr>
          <p:cNvSpPr/>
          <p:nvPr/>
        </p:nvSpPr>
        <p:spPr>
          <a:xfrm>
            <a:off x="7929586" y="5857892"/>
            <a:ext cx="714380" cy="64294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Sústruženie kužeľov</a:t>
            </a:r>
            <a:endParaRPr lang="cs-CZ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sk-SK" sz="4800" b="1" spc="300" dirty="0" smtClean="0">
                <a:ln w="11430" cmpd="sng">
                  <a:solidFill>
                    <a:schemeClr val="bg2">
                      <a:lumMod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Ďakujem za pozornosť</a:t>
            </a:r>
            <a:endParaRPr lang="cs-CZ" sz="4800" b="1" spc="300" dirty="0">
              <a:ln w="11430" cmpd="sng">
                <a:solidFill>
                  <a:schemeClr val="bg2">
                    <a:lumMod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4" name="Tlačidlo akcie: Návrat 3">
            <a:hlinkClick r:id="rId2" action="ppaction://hlinksldjump" highlightClick="1"/>
          </p:cNvPr>
          <p:cNvSpPr/>
          <p:nvPr/>
        </p:nvSpPr>
        <p:spPr>
          <a:xfrm>
            <a:off x="7929586" y="5857892"/>
            <a:ext cx="714380" cy="64294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Sústruženie kužeľov</a:t>
            </a:r>
            <a:endParaRPr lang="cs-CZ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Zdroje:</a:t>
            </a:r>
          </a:p>
          <a:p>
            <a:pPr lvl="1">
              <a:buFont typeface="Wingdings" pitchFamily="2" charset="2"/>
              <a:buChar char="v"/>
            </a:pPr>
            <a:r>
              <a:rPr lang="sk-SK" dirty="0" err="1" smtClean="0">
                <a:latin typeface="Times New Roman" pitchFamily="18" charset="0"/>
                <a:cs typeface="Times New Roman" pitchFamily="18" charset="0"/>
              </a:rPr>
              <a:t>V.A.Slepinin</a:t>
            </a:r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 – príručka sústružníka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lačidlo akcie: Návrat 3">
            <a:hlinkClick r:id="rId2" action="ppaction://hlinksldjump" highlightClick="1"/>
          </p:cNvPr>
          <p:cNvSpPr/>
          <p:nvPr/>
        </p:nvSpPr>
        <p:spPr>
          <a:xfrm>
            <a:off x="7929586" y="5929330"/>
            <a:ext cx="714380" cy="64294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Sústruženie kužeľov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sk-SK" sz="4200" dirty="0" smtClean="0">
                <a:latin typeface="Times New Roman" pitchFamily="18" charset="0"/>
                <a:cs typeface="Times New Roman" pitchFamily="18" charset="0"/>
              </a:rPr>
              <a:t>Obsah:</a:t>
            </a:r>
          </a:p>
          <a:p>
            <a:pPr>
              <a:buFont typeface="Wingdings" pitchFamily="2" charset="2"/>
              <a:buChar char="v"/>
            </a:pPr>
            <a:r>
              <a:rPr lang="sk-SK" sz="3300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Spôsoby výroby kužeľov – natočením nožových saní</a:t>
            </a:r>
            <a:endParaRPr lang="sk-SK" sz="3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sk-SK" sz="3300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Spôsoby výroby kužeľov – pomocou kopírovacieho pravítka</a:t>
            </a:r>
            <a:endParaRPr lang="sk-SK" sz="3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sk-SK" sz="3300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Spôsoby výroby kužeľov – </a:t>
            </a:r>
            <a:r>
              <a:rPr lang="sk-SK" sz="3300" dirty="0" err="1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vyosením</a:t>
            </a:r>
            <a:r>
              <a:rPr lang="sk-SK" sz="3300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 koníka </a:t>
            </a:r>
            <a:endParaRPr lang="sk-SK" sz="3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sk-SK" sz="3300" dirty="0" smtClean="0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Postup sústruženia kužeľov 1</a:t>
            </a:r>
            <a:endParaRPr lang="sk-SK" sz="3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sk-SK" sz="3300" dirty="0" smtClean="0"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Postup sústruženia kužeľov 2</a:t>
            </a:r>
            <a:endParaRPr lang="sk-SK" sz="3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sk-SK" sz="3300" dirty="0" smtClean="0"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Postup sústruženia kužeľov 3</a:t>
            </a:r>
            <a:endParaRPr lang="sk-SK" sz="3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sk-SK" sz="3300" dirty="0" smtClean="0"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Postup sústruženia kužeľov 4</a:t>
            </a:r>
            <a:endParaRPr lang="sk-SK" sz="3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sk-SK" sz="3300" dirty="0" smtClean="0">
                <a:latin typeface="Times New Roman" pitchFamily="18" charset="0"/>
                <a:cs typeface="Times New Roman" pitchFamily="18" charset="0"/>
                <a:hlinkClick r:id="rId9" action="ppaction://hlinksldjump"/>
              </a:rPr>
              <a:t>Postup sústruženia kužeľov 5</a:t>
            </a:r>
            <a:endParaRPr lang="sk-SK" sz="3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sk-SK" sz="3300" dirty="0" smtClean="0">
                <a:latin typeface="Times New Roman" pitchFamily="18" charset="0"/>
                <a:cs typeface="Times New Roman" pitchFamily="18" charset="0"/>
                <a:hlinkClick r:id="rId10" action="ppaction://hlinksldjump"/>
              </a:rPr>
              <a:t>Postup sústruženia kužeľov 6</a:t>
            </a:r>
            <a:endParaRPr lang="sk-SK" sz="3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sk-SK" sz="3300" dirty="0" smtClean="0">
                <a:latin typeface="Times New Roman" pitchFamily="18" charset="0"/>
                <a:cs typeface="Times New Roman" pitchFamily="18" charset="0"/>
                <a:hlinkClick r:id="rId11" action="ppaction://hlinksldjump"/>
              </a:rPr>
              <a:t>Chyby pri výrobe vnútorných kužeľových plôch (a)</a:t>
            </a:r>
            <a:endParaRPr lang="sk-SK" sz="3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sk-SK" sz="3300" dirty="0" smtClean="0">
                <a:latin typeface="Times New Roman" pitchFamily="18" charset="0"/>
                <a:cs typeface="Times New Roman" pitchFamily="18" charset="0"/>
                <a:hlinkClick r:id="rId12" action="ppaction://hlinksldjump"/>
              </a:rPr>
              <a:t>Chyby pri výrobe vnútorných kužeľových plôch (b)</a:t>
            </a:r>
            <a:endParaRPr lang="sk-SK" sz="3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sk-SK" sz="3300" dirty="0" smtClean="0">
                <a:latin typeface="Times New Roman" pitchFamily="18" charset="0"/>
                <a:cs typeface="Times New Roman" pitchFamily="18" charset="0"/>
                <a:hlinkClick r:id="rId13" action="ppaction://hlinksldjump"/>
              </a:rPr>
              <a:t>Chyby pri výrobe vnútorných kužeľových plôch (c)</a:t>
            </a:r>
            <a:endParaRPr lang="sk-SK" sz="3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sk-SK" sz="3300" dirty="0" smtClean="0">
                <a:latin typeface="Times New Roman" pitchFamily="18" charset="0"/>
                <a:cs typeface="Times New Roman" pitchFamily="18" charset="0"/>
                <a:hlinkClick r:id="rId14" action="ppaction://hlinksldjump"/>
              </a:rPr>
              <a:t>Chyby pri výrobe vnútorných kužeľových plôch (d)</a:t>
            </a:r>
            <a:endParaRPr lang="sk-SK" sz="3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sk-SK" sz="3300" dirty="0" smtClean="0">
                <a:latin typeface="Times New Roman" pitchFamily="18" charset="0"/>
                <a:cs typeface="Times New Roman" pitchFamily="18" charset="0"/>
                <a:hlinkClick r:id="rId15" action="ppaction://hlinksldjump"/>
              </a:rPr>
              <a:t>Ďakujem za pozornosť</a:t>
            </a:r>
            <a:endParaRPr lang="sk-SK" sz="3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sk-SK" sz="3300" dirty="0" smtClean="0">
                <a:latin typeface="Times New Roman" pitchFamily="18" charset="0"/>
                <a:cs typeface="Times New Roman" pitchFamily="18" charset="0"/>
                <a:hlinkClick r:id="rId16" action="ppaction://hlinksldjump"/>
              </a:rPr>
              <a:t>Zdroje</a:t>
            </a:r>
            <a:endParaRPr lang="sk-SK" sz="33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k-SK" dirty="0" smtClean="0">
              <a:latin typeface="Times New Roman" pitchFamily="18" charset="0"/>
              <a:cs typeface="Times New Roman" pitchFamily="18" charset="0"/>
            </a:endParaRPr>
          </a:p>
          <a:p>
            <a:endParaRPr lang="sk-SK" dirty="0" smtClean="0">
              <a:latin typeface="Times New Roman" pitchFamily="18" charset="0"/>
              <a:cs typeface="Times New Roman" pitchFamily="18" charset="0"/>
            </a:endParaRPr>
          </a:p>
          <a:p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lačidlo akcie: Návrat 4">
            <a:hlinkClick r:id="rId17" action="ppaction://hlinksldjump" highlightClick="1"/>
          </p:cNvPr>
          <p:cNvSpPr/>
          <p:nvPr/>
        </p:nvSpPr>
        <p:spPr>
          <a:xfrm>
            <a:off x="8072462" y="5715016"/>
            <a:ext cx="500066" cy="50006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Sústruženie kužeľov</a:t>
            </a:r>
            <a:endParaRPr lang="cs-CZ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sk-SK" dirty="0" smtClean="0">
                <a:solidFill>
                  <a:schemeClr val="bg2">
                    <a:lumMod val="50000"/>
                  </a:schemeClr>
                </a:solidFill>
              </a:rPr>
              <a:t>Spôsoby výroby kužeľov: </a:t>
            </a:r>
          </a:p>
          <a:p>
            <a:pPr lvl="1">
              <a:buFont typeface="Wingdings" pitchFamily="2" charset="2"/>
              <a:buChar char="v"/>
            </a:pPr>
            <a:r>
              <a:rPr lang="sk-SK" dirty="0" smtClean="0"/>
              <a:t>natočením nožových saní – na  výrobu vnútorných aj vonkajších kužeľov</a:t>
            </a:r>
          </a:p>
          <a:p>
            <a:pPr>
              <a:buFont typeface="Wingdings" pitchFamily="2" charset="2"/>
              <a:buChar char="v"/>
            </a:pPr>
            <a:endParaRPr lang="sk-SK" dirty="0" smtClean="0"/>
          </a:p>
          <a:p>
            <a:pPr>
              <a:buNone/>
            </a:pPr>
            <a:endParaRPr lang="cs-CZ" dirty="0"/>
          </a:p>
        </p:txBody>
      </p:sp>
      <p:pic>
        <p:nvPicPr>
          <p:cNvPr id="4" name="Obrázok 3"/>
          <p:cNvPicPr/>
          <p:nvPr/>
        </p:nvPicPr>
        <p:blipFill>
          <a:blip r:embed="rId2"/>
          <a:srcRect l="18687" t="15426" r="48069" b="47872"/>
          <a:stretch>
            <a:fillRect/>
          </a:stretch>
        </p:blipFill>
        <p:spPr bwMode="auto">
          <a:xfrm>
            <a:off x="2000232" y="3286124"/>
            <a:ext cx="521497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lačidlo akcie: Návrat 6">
            <a:hlinkClick r:id="rId3" action="ppaction://hlinksldjump" highlightClick="1"/>
          </p:cNvPr>
          <p:cNvSpPr/>
          <p:nvPr/>
        </p:nvSpPr>
        <p:spPr>
          <a:xfrm>
            <a:off x="7929586" y="5857892"/>
            <a:ext cx="714380" cy="64294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Sústruženie kužeľov</a:t>
            </a:r>
            <a:endParaRPr lang="cs-CZ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sk-SK" dirty="0" smtClean="0">
                <a:solidFill>
                  <a:schemeClr val="bg2">
                    <a:lumMod val="50000"/>
                  </a:schemeClr>
                </a:solidFill>
              </a:rPr>
              <a:t>Spôsoby výroby kužeľov:</a:t>
            </a:r>
          </a:p>
          <a:p>
            <a:pPr lvl="1">
              <a:buFont typeface="Wingdings" pitchFamily="2" charset="2"/>
              <a:buChar char="v"/>
            </a:pPr>
            <a:r>
              <a:rPr lang="sk-SK" dirty="0" smtClean="0"/>
              <a:t>pomocou kopírovacieho pravítka - na  výrobu vnútorných aj vonkajších kužeľov</a:t>
            </a:r>
          </a:p>
          <a:p>
            <a:pPr lvl="1">
              <a:buNone/>
            </a:pPr>
            <a:r>
              <a:rPr lang="sk-SK" dirty="0" smtClean="0"/>
              <a:t> </a:t>
            </a:r>
          </a:p>
          <a:p>
            <a:pPr lvl="1">
              <a:buFont typeface="Wingdings" pitchFamily="2" charset="2"/>
              <a:buChar char="v"/>
            </a:pPr>
            <a:endParaRPr lang="sk-SK" dirty="0" smtClean="0"/>
          </a:p>
          <a:p>
            <a:pPr lvl="1">
              <a:buFont typeface="Wingdings" pitchFamily="2" charset="2"/>
              <a:buChar char="v"/>
            </a:pPr>
            <a:endParaRPr lang="sk-SK" dirty="0" smtClean="0"/>
          </a:p>
          <a:p>
            <a:pPr lvl="1">
              <a:buFont typeface="Wingdings" pitchFamily="2" charset="2"/>
              <a:buChar char="v"/>
            </a:pPr>
            <a:endParaRPr lang="sk-SK" dirty="0" smtClean="0"/>
          </a:p>
          <a:p>
            <a:pPr lvl="1">
              <a:buFont typeface="Wingdings" pitchFamily="2" charset="2"/>
              <a:buChar char="v"/>
            </a:pPr>
            <a:endParaRPr lang="cs-CZ" dirty="0"/>
          </a:p>
        </p:txBody>
      </p:sp>
      <p:pic>
        <p:nvPicPr>
          <p:cNvPr id="4" name="Obrázok 3"/>
          <p:cNvPicPr/>
          <p:nvPr/>
        </p:nvPicPr>
        <p:blipFill>
          <a:blip r:embed="rId2"/>
          <a:srcRect l="53578" t="18660" r="16633" b="45086"/>
          <a:stretch>
            <a:fillRect/>
          </a:stretch>
        </p:blipFill>
        <p:spPr bwMode="auto">
          <a:xfrm>
            <a:off x="2071670" y="3357562"/>
            <a:ext cx="4714908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lačidlo akcie: Návrat 4">
            <a:hlinkClick r:id="rId3" action="ppaction://hlinksldjump" highlightClick="1"/>
          </p:cNvPr>
          <p:cNvSpPr/>
          <p:nvPr/>
        </p:nvSpPr>
        <p:spPr>
          <a:xfrm>
            <a:off x="7929586" y="5857892"/>
            <a:ext cx="714380" cy="64294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Sústruženie kužeľov</a:t>
            </a:r>
            <a:endParaRPr lang="cs-CZ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sk-SK" dirty="0" smtClean="0">
                <a:solidFill>
                  <a:schemeClr val="bg2">
                    <a:lumMod val="50000"/>
                  </a:schemeClr>
                </a:solidFill>
              </a:rPr>
              <a:t>Spôsoby výroby kužeľov: </a:t>
            </a:r>
          </a:p>
          <a:p>
            <a:pPr lvl="1">
              <a:buFont typeface="Wingdings" pitchFamily="2" charset="2"/>
              <a:buChar char="v"/>
            </a:pPr>
            <a:r>
              <a:rPr lang="sk-SK" dirty="0" err="1" smtClean="0"/>
              <a:t>vyosením</a:t>
            </a:r>
            <a:r>
              <a:rPr lang="sk-SK" dirty="0" smtClean="0"/>
              <a:t> koníka – na výrobu iba vonkajších kužeľov</a:t>
            </a:r>
          </a:p>
        </p:txBody>
      </p:sp>
      <p:pic>
        <p:nvPicPr>
          <p:cNvPr id="4" name="Obrázok 3"/>
          <p:cNvPicPr/>
          <p:nvPr/>
        </p:nvPicPr>
        <p:blipFill>
          <a:blip r:embed="rId2"/>
          <a:srcRect l="27618" t="40957" r="29650" b="29256"/>
          <a:stretch>
            <a:fillRect/>
          </a:stretch>
        </p:blipFill>
        <p:spPr bwMode="auto">
          <a:xfrm>
            <a:off x="1571604" y="3214686"/>
            <a:ext cx="571504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lačidlo akcie: Návrat 4">
            <a:hlinkClick r:id="rId3" action="ppaction://hlinksldjump" highlightClick="1"/>
          </p:cNvPr>
          <p:cNvSpPr/>
          <p:nvPr/>
        </p:nvSpPr>
        <p:spPr>
          <a:xfrm>
            <a:off x="7929586" y="5857892"/>
            <a:ext cx="714380" cy="64294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Sústruženie kužeľov</a:t>
            </a:r>
            <a:endParaRPr lang="cs-CZ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sk-SK" dirty="0" smtClean="0">
                <a:solidFill>
                  <a:srgbClr val="00CCFF"/>
                </a:solidFill>
              </a:rPr>
              <a:t>Postup sústruženia vnútorných kužeľov:</a:t>
            </a:r>
          </a:p>
          <a:p>
            <a:pPr>
              <a:buFont typeface="Wingdings" pitchFamily="2" charset="2"/>
              <a:buChar char="v"/>
            </a:pPr>
            <a:r>
              <a:rPr lang="sk-SK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</a:t>
            </a:r>
          </a:p>
          <a:p>
            <a:pPr lvl="1">
              <a:buFont typeface="Wingdings" pitchFamily="2" charset="2"/>
              <a:buChar char="v"/>
            </a:pPr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 vrták vyberáme s menším priemerom o 1 až 2mm,</a:t>
            </a:r>
          </a:p>
          <a:p>
            <a:pPr lvl="1">
              <a:buFont typeface="Wingdings" pitchFamily="2" charset="2"/>
              <a:buChar char="v"/>
            </a:pPr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vyvŕtame otvor</a:t>
            </a:r>
          </a:p>
          <a:p>
            <a:pPr lvl="1">
              <a:buFont typeface="Wingdings" pitchFamily="2" charset="2"/>
              <a:buChar char="v"/>
            </a:pPr>
            <a:endParaRPr lang="sk-SK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Wingdings" pitchFamily="2" charset="2"/>
              <a:buChar char="v"/>
            </a:pPr>
            <a:endParaRPr lang="sk-SK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Obrázok 3"/>
          <p:cNvPicPr/>
          <p:nvPr/>
        </p:nvPicPr>
        <p:blipFill>
          <a:blip r:embed="rId2"/>
          <a:srcRect l="37736" t="31920" r="39952" b="47880"/>
          <a:stretch>
            <a:fillRect/>
          </a:stretch>
        </p:blipFill>
        <p:spPr bwMode="auto">
          <a:xfrm rot="10800000">
            <a:off x="4071934" y="3571876"/>
            <a:ext cx="4000528" cy="2357454"/>
          </a:xfrm>
          <a:prstGeom prst="rect">
            <a:avLst/>
          </a:prstGeom>
          <a:ln>
            <a:solidFill>
              <a:srgbClr val="FFC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Obdĺžnik 4"/>
          <p:cNvSpPr/>
          <p:nvPr/>
        </p:nvSpPr>
        <p:spPr>
          <a:xfrm>
            <a:off x="1214414" y="3929066"/>
            <a:ext cx="1785950" cy="16430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cs-CZ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lačidlo akcie: Návrat 5">
            <a:hlinkClick r:id="rId3" action="ppaction://hlinksldjump" highlightClick="1"/>
          </p:cNvPr>
          <p:cNvSpPr/>
          <p:nvPr/>
        </p:nvSpPr>
        <p:spPr>
          <a:xfrm>
            <a:off x="8286776" y="6072206"/>
            <a:ext cx="714380" cy="64294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Sústruženie kužeľov</a:t>
            </a:r>
            <a:endParaRPr lang="cs-CZ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sk-SK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 </a:t>
            </a:r>
          </a:p>
          <a:p>
            <a:pPr lvl="1">
              <a:buFont typeface="Wingdings" pitchFamily="2" charset="2"/>
              <a:buChar char="v"/>
            </a:pPr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upneme sústružnícky nôž,</a:t>
            </a:r>
          </a:p>
          <a:p>
            <a:pPr lvl="1">
              <a:buFont typeface="Wingdings" pitchFamily="2" charset="2"/>
              <a:buChar char="v"/>
            </a:pPr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pootočíme hornú časť nožového </a:t>
            </a:r>
            <a:r>
              <a:rPr lang="sk-SK" dirty="0" err="1" smtClean="0">
                <a:latin typeface="Times New Roman" pitchFamily="18" charset="0"/>
                <a:cs typeface="Times New Roman" pitchFamily="18" charset="0"/>
              </a:rPr>
              <a:t>suportu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Obrázok 4"/>
          <p:cNvPicPr/>
          <p:nvPr/>
        </p:nvPicPr>
        <p:blipFill>
          <a:blip r:embed="rId2"/>
          <a:srcRect l="25126" t="22075" r="55257" b="53989"/>
          <a:stretch>
            <a:fillRect/>
          </a:stretch>
        </p:blipFill>
        <p:spPr bwMode="auto">
          <a:xfrm>
            <a:off x="2285984" y="3429000"/>
            <a:ext cx="3786214" cy="2500330"/>
          </a:xfrm>
          <a:prstGeom prst="rect">
            <a:avLst/>
          </a:prstGeom>
          <a:ln>
            <a:solidFill>
              <a:srgbClr val="FFC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lačidlo akcie: Návrat 5">
            <a:hlinkClick r:id="rId3" action="ppaction://hlinksldjump" highlightClick="1"/>
          </p:cNvPr>
          <p:cNvSpPr/>
          <p:nvPr/>
        </p:nvSpPr>
        <p:spPr>
          <a:xfrm>
            <a:off x="7929586" y="5857892"/>
            <a:ext cx="714380" cy="64294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Sústruženie kužeľov</a:t>
            </a:r>
            <a:endParaRPr lang="cs-CZ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sk-SK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</a:t>
            </a:r>
          </a:p>
          <a:p>
            <a:pPr lvl="1">
              <a:buFont typeface="Wingdings" pitchFamily="2" charset="2"/>
              <a:buChar char="v"/>
            </a:pPr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označíme kaliber </a:t>
            </a:r>
            <a:r>
              <a:rPr lang="sk-SK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  – /kriedou, prípadne iným druhom farby/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Obrázok 4"/>
          <p:cNvPicPr/>
          <p:nvPr/>
        </p:nvPicPr>
        <p:blipFill>
          <a:blip r:embed="rId2"/>
          <a:srcRect l="25409" t="48138" r="55556" b="27128"/>
          <a:stretch>
            <a:fillRect/>
          </a:stretch>
        </p:blipFill>
        <p:spPr bwMode="auto">
          <a:xfrm>
            <a:off x="2357422" y="3357562"/>
            <a:ext cx="3714776" cy="2357454"/>
          </a:xfrm>
          <a:prstGeom prst="rect">
            <a:avLst/>
          </a:prstGeom>
          <a:ln>
            <a:solidFill>
              <a:srgbClr val="FFC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lačidlo akcie: Návrat 5">
            <a:hlinkClick r:id="rId3" action="ppaction://hlinksldjump" highlightClick="1"/>
          </p:cNvPr>
          <p:cNvSpPr/>
          <p:nvPr/>
        </p:nvSpPr>
        <p:spPr>
          <a:xfrm>
            <a:off x="7929586" y="5857892"/>
            <a:ext cx="714380" cy="64294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Sústruženie kužeľov</a:t>
            </a:r>
            <a:endParaRPr lang="cs-CZ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sk-SK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</a:t>
            </a:r>
          </a:p>
          <a:p>
            <a:pPr lvl="1">
              <a:buFont typeface="Wingdings" pitchFamily="2" charset="2"/>
              <a:buChar char="v"/>
            </a:pPr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kaliber </a:t>
            </a:r>
            <a:r>
              <a:rPr lang="sk-SK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 vsunieme do otvoru,</a:t>
            </a:r>
          </a:p>
          <a:p>
            <a:pPr lvl="1">
              <a:buFont typeface="Wingdings" pitchFamily="2" charset="2"/>
              <a:buChar char="v"/>
            </a:pPr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pootočíme ním v otvore o1/3 až 1/2 otáčky oboma smermi</a:t>
            </a:r>
          </a:p>
          <a:p>
            <a:pPr lvl="1">
              <a:buFont typeface="Wingdings" pitchFamily="2" charset="2"/>
              <a:buChar char="v"/>
            </a:pPr>
            <a:endParaRPr lang="sk-SK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Wingdings" pitchFamily="2" charset="2"/>
              <a:buChar char="v"/>
            </a:pPr>
            <a:endParaRPr lang="sk-SK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Wingdings" pitchFamily="2" charset="2"/>
              <a:buChar char="v"/>
            </a:pPr>
            <a:endParaRPr lang="sk-SK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Wingdings" pitchFamily="2" charset="2"/>
              <a:buChar char="v"/>
            </a:pPr>
            <a:endParaRPr lang="sk-SK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None/>
            </a:pPr>
            <a:endParaRPr lang="sk-SK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Obrázok 3"/>
          <p:cNvPicPr/>
          <p:nvPr/>
        </p:nvPicPr>
        <p:blipFill>
          <a:blip r:embed="rId2"/>
          <a:srcRect l="24936" t="40160" r="55107" b="39095"/>
          <a:stretch>
            <a:fillRect/>
          </a:stretch>
        </p:blipFill>
        <p:spPr bwMode="auto">
          <a:xfrm>
            <a:off x="2571736" y="3714752"/>
            <a:ext cx="3786214" cy="2286016"/>
          </a:xfrm>
          <a:prstGeom prst="rect">
            <a:avLst/>
          </a:prstGeom>
          <a:ln>
            <a:solidFill>
              <a:srgbClr val="FFC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lačidlo akcie: Návrat 4">
            <a:hlinkClick r:id="rId3" action="ppaction://hlinksldjump" highlightClick="1"/>
          </p:cNvPr>
          <p:cNvSpPr/>
          <p:nvPr/>
        </p:nvSpPr>
        <p:spPr>
          <a:xfrm>
            <a:off x="7929586" y="5857892"/>
            <a:ext cx="714380" cy="64294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470</TotalTime>
  <Words>411</Words>
  <Application>Microsoft Office PowerPoint</Application>
  <PresentationFormat>Prezentácia na obrazovke (4:3)</PresentationFormat>
  <Paragraphs>119</Paragraphs>
  <Slides>17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17</vt:i4>
      </vt:variant>
    </vt:vector>
  </HeadingPairs>
  <TitlesOfParts>
    <vt:vector size="18" baseType="lpstr">
      <vt:lpstr>Tok</vt:lpstr>
      <vt:lpstr>Sústruženie 4/ sústruženie kužeľov</vt:lpstr>
      <vt:lpstr>Sústruženie kužeľov</vt:lpstr>
      <vt:lpstr>Sústruženie kužeľov</vt:lpstr>
      <vt:lpstr>Sústruženie kužeľov</vt:lpstr>
      <vt:lpstr>Sústruženie kužeľov</vt:lpstr>
      <vt:lpstr>Sústruženie kužeľov</vt:lpstr>
      <vt:lpstr>Sústruženie kužeľov</vt:lpstr>
      <vt:lpstr>Sústruženie kužeľov</vt:lpstr>
      <vt:lpstr>Sústruženie kužeľov</vt:lpstr>
      <vt:lpstr>Sústruženie kužeľov</vt:lpstr>
      <vt:lpstr>Sústruženie kužeľov</vt:lpstr>
      <vt:lpstr>Sústruženie kužeľov</vt:lpstr>
      <vt:lpstr>Sústruženie kužeľov</vt:lpstr>
      <vt:lpstr>Sústruženie kužeľov</vt:lpstr>
      <vt:lpstr>Sústruženie kužeľov</vt:lpstr>
      <vt:lpstr>Sústruženie kužeľov</vt:lpstr>
      <vt:lpstr>Sústruženie kužeľov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Sústruženie 3/rezanie metrických závitov </dc:title>
  <dc:creator>Hroško</dc:creator>
  <cp:lastModifiedBy>PH</cp:lastModifiedBy>
  <cp:revision>75</cp:revision>
  <dcterms:created xsi:type="dcterms:W3CDTF">2014-03-27T10:52:48Z</dcterms:created>
  <dcterms:modified xsi:type="dcterms:W3CDTF">2014-04-15T18:18:10Z</dcterms:modified>
</cp:coreProperties>
</file>