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Kliknite sem a upravte štýl predlohy podnadpisov.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ĺžni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ĺžni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ĺžni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ovná spojnic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Rovná spojnic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ĺžni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á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á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á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ĺžni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ovná spojnic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Rovná spojnic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ĺžni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á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á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ovná spojnic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2" name="Zástupný symbol tex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14" name="Zástupný symbol tex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6" name="Zástupný symbol dátum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8" name="Rovná spojnic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obsah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Kliknite sem a upravte štýly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1" name="Zástupný symbol dátum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22" name="Zástupný symbol čísla snímky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äty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</p:txBody>
      </p:sp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ĺžni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ovná spojnic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Rovná spojnic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dátum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18" name="Zástupný symbol čísla snímky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äty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sk-SK" smtClean="0"/>
              <a:t>Kliknite sem a upravte štýl predlohy nadpisov.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Kliknite sem a upravte štýly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B7867B8-C30C-4C39-85CD-9FDCD21EED64}" type="datetimeFigureOut">
              <a:rPr lang="cs-CZ" smtClean="0"/>
              <a:pPr/>
              <a:t>12.2.2014</a:t>
            </a:fld>
            <a:endParaRPr lang="cs-CZ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ĺžni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1300E3D-053F-4811-93E2-01CD728240A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hyperlink" Target="http://www.strojka.opava.cz/UserFiles/File/_sablony/Praxe_II_a_III/VY_52_INOVACE_H-02-28.pdf" TargetMode="External"/><Relationship Id="rId7" Type="http://schemas.openxmlformats.org/officeDocument/2006/relationships/hyperlink" Target="http://www.veselakovarna.cz/files/200/podkovarske_kladivo_na_kovani_koni.jpg" TargetMode="External"/><Relationship Id="rId2" Type="http://schemas.openxmlformats.org/officeDocument/2006/relationships/hyperlink" Target="https://encrypted-tbn2.gstatic.com/images?q=tbn:ANd9GcSOoX2K3hBEefVXZzdLLnn5qsTykgA0YYBC_78nf4_F9KTMz5z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-frezy.cz/fotky4595/fotos/_vyrn_100220418.jpg" TargetMode="External"/><Relationship Id="rId5" Type="http://schemas.openxmlformats.org/officeDocument/2006/relationships/hyperlink" Target="https://encrypted-tbn0.gstatic.com/images?q=tbn:ANd9GcRfAaIROvxrA02I_sSjGOPDYInmwky6zJPP_VQFDd6qcsKunsq4" TargetMode="External"/><Relationship Id="rId4" Type="http://schemas.openxmlformats.org/officeDocument/2006/relationships/hyperlink" Target="http://www.nasehobby.cz/wp-content/uploads/2012/06/Spoj-na-dvojit%C3%A9-pevn%C3%A9-pero-a-dr%C3%A1%C5%BEku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/>
          <p:nvPr/>
        </p:nvPicPr>
        <p:blipFill>
          <a:blip r:embed="rId2"/>
          <a:srcRect l="28283" t="17238" r="27780" b="5500"/>
          <a:stretch>
            <a:fillRect/>
          </a:stretch>
        </p:blipFill>
        <p:spPr bwMode="auto">
          <a:xfrm>
            <a:off x="5286380" y="142852"/>
            <a:ext cx="3571900" cy="3500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357422" y="3071810"/>
            <a:ext cx="6172200" cy="1894362"/>
          </a:xfrm>
        </p:spPr>
        <p:txBody>
          <a:bodyPr>
            <a:normAutofit fontScale="90000"/>
          </a:bodyPr>
          <a:lstStyle/>
          <a:p>
            <a:pPr algn="ctr"/>
            <a:r>
              <a:rPr lang="sk-SK" sz="9600" dirty="0" smtClean="0"/>
              <a:t/>
            </a:r>
            <a:br>
              <a:rPr lang="sk-SK" sz="9600" dirty="0" smtClean="0"/>
            </a:br>
            <a:r>
              <a:rPr lang="sk-SK" sz="9600" dirty="0" smtClean="0"/>
              <a:t/>
            </a:r>
            <a:br>
              <a:rPr lang="sk-SK" sz="9600" dirty="0" smtClean="0"/>
            </a:br>
            <a:r>
              <a:rPr lang="sk-SK" sz="8000" dirty="0" smtClean="0">
                <a:latin typeface="+mn-lt"/>
              </a:rPr>
              <a:t>Frézovanie</a:t>
            </a:r>
            <a:r>
              <a:rPr lang="sk-SK" sz="8000" dirty="0" smtClean="0"/>
              <a:t> </a:t>
            </a:r>
            <a:r>
              <a:rPr lang="sk-SK" dirty="0" smtClean="0"/>
              <a:t/>
            </a:r>
            <a:br>
              <a:rPr lang="sk-SK" dirty="0" smtClean="0"/>
            </a:br>
            <a:r>
              <a:rPr lang="sk-SK" sz="2700" dirty="0" smtClean="0"/>
              <a:t>4/frézovanie drážok</a:t>
            </a:r>
            <a:endParaRPr lang="cs-CZ" sz="27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286380" y="5214950"/>
            <a:ext cx="2771772" cy="1066792"/>
          </a:xfrm>
        </p:spPr>
        <p:txBody>
          <a:bodyPr>
            <a:normAutofit lnSpcReduction="10000"/>
          </a:bodyPr>
          <a:lstStyle/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Bc. Pavol </a:t>
            </a:r>
            <a:r>
              <a:rPr lang="sk-SK" dirty="0" err="1" smtClean="0">
                <a:latin typeface="Times New Roman" pitchFamily="18" charset="0"/>
                <a:cs typeface="Times New Roman" pitchFamily="18" charset="0"/>
              </a:rPr>
              <a:t>Hroško</a:t>
            </a:r>
            <a:endParaRPr lang="sk-SK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SOŠ strojnícka</a:t>
            </a:r>
          </a:p>
          <a:p>
            <a:r>
              <a:rPr lang="sk-SK" dirty="0" smtClean="0">
                <a:latin typeface="Times New Roman" pitchFamily="18" charset="0"/>
                <a:cs typeface="Times New Roman" pitchFamily="18" charset="0"/>
              </a:rPr>
              <a:t>Považská Bystrica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</a:rPr>
              <a:t>Postup nastavenia stroja pred frézovaním drážky</a:t>
            </a:r>
          </a:p>
          <a:p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25983" t="29538" r="50465" b="41231"/>
          <a:stretch>
            <a:fillRect/>
          </a:stretch>
        </p:blipFill>
        <p:spPr bwMode="auto">
          <a:xfrm>
            <a:off x="357158" y="2214554"/>
            <a:ext cx="2209792" cy="1637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ok 4"/>
          <p:cNvPicPr/>
          <p:nvPr/>
        </p:nvPicPr>
        <p:blipFill>
          <a:blip r:embed="rId3"/>
          <a:srcRect l="49513" t="28923" r="26858" b="41231"/>
          <a:stretch>
            <a:fillRect/>
          </a:stretch>
        </p:blipFill>
        <p:spPr bwMode="auto">
          <a:xfrm>
            <a:off x="2928926" y="2214554"/>
            <a:ext cx="2213788" cy="1671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ok 5"/>
          <p:cNvPicPr/>
          <p:nvPr/>
        </p:nvPicPr>
        <p:blipFill>
          <a:blip r:embed="rId4"/>
          <a:srcRect l="25797" t="49231" r="50502" b="21538"/>
          <a:stretch>
            <a:fillRect/>
          </a:stretch>
        </p:blipFill>
        <p:spPr bwMode="auto">
          <a:xfrm>
            <a:off x="5572132" y="2214554"/>
            <a:ext cx="2195058" cy="1616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ázok 6"/>
          <p:cNvPicPr/>
          <p:nvPr/>
        </p:nvPicPr>
        <p:blipFill>
          <a:blip r:embed="rId4"/>
          <a:srcRect l="49697" t="49538" r="26858" b="21539"/>
          <a:stretch>
            <a:fillRect/>
          </a:stretch>
        </p:blipFill>
        <p:spPr bwMode="auto">
          <a:xfrm>
            <a:off x="285720" y="4286256"/>
            <a:ext cx="2214578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Obrázok 7"/>
          <p:cNvPicPr/>
          <p:nvPr/>
        </p:nvPicPr>
        <p:blipFill>
          <a:blip r:embed="rId5"/>
          <a:srcRect l="25895" t="44308" r="50650" b="26769"/>
          <a:stretch>
            <a:fillRect/>
          </a:stretch>
        </p:blipFill>
        <p:spPr bwMode="auto">
          <a:xfrm>
            <a:off x="2857488" y="4286256"/>
            <a:ext cx="2286016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Obrázok 8"/>
          <p:cNvPicPr/>
          <p:nvPr/>
        </p:nvPicPr>
        <p:blipFill>
          <a:blip r:embed="rId5"/>
          <a:srcRect l="49650" t="44308" r="27275" b="26382"/>
          <a:stretch>
            <a:fillRect/>
          </a:stretch>
        </p:blipFill>
        <p:spPr bwMode="auto">
          <a:xfrm>
            <a:off x="5572132" y="4286256"/>
            <a:ext cx="2214578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lačidlo akcie: Domov 9">
            <a:hlinkClick r:id="rId6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</a:rPr>
              <a:t>Grafické znázornenie nastavenia stroja</a:t>
            </a:r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31242" t="27165" r="51173" b="42008"/>
          <a:stretch>
            <a:fillRect/>
          </a:stretch>
        </p:blipFill>
        <p:spPr bwMode="auto">
          <a:xfrm>
            <a:off x="2428860" y="2143116"/>
            <a:ext cx="1857388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ok 4"/>
          <p:cNvPicPr/>
          <p:nvPr/>
        </p:nvPicPr>
        <p:blipFill>
          <a:blip r:embed="rId2"/>
          <a:srcRect l="30590" t="58208" r="52317" b="7058"/>
          <a:stretch>
            <a:fillRect/>
          </a:stretch>
        </p:blipFill>
        <p:spPr bwMode="auto">
          <a:xfrm>
            <a:off x="6357950" y="2214554"/>
            <a:ext cx="1683049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ok 5"/>
          <p:cNvPicPr/>
          <p:nvPr/>
        </p:nvPicPr>
        <p:blipFill>
          <a:blip r:embed="rId2"/>
          <a:srcRect l="55600" t="23692" r="27596" b="40272"/>
          <a:stretch>
            <a:fillRect/>
          </a:stretch>
        </p:blipFill>
        <p:spPr bwMode="auto">
          <a:xfrm>
            <a:off x="500034" y="4286256"/>
            <a:ext cx="1785950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ázok 6"/>
          <p:cNvPicPr/>
          <p:nvPr/>
        </p:nvPicPr>
        <p:blipFill>
          <a:blip r:embed="rId2"/>
          <a:srcRect l="55600" t="61899" r="27596" b="5538"/>
          <a:stretch>
            <a:fillRect/>
          </a:stretch>
        </p:blipFill>
        <p:spPr bwMode="auto">
          <a:xfrm>
            <a:off x="4214810" y="4357694"/>
            <a:ext cx="1714512" cy="2023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lačidlo akcie: Domov 7">
            <a:hlinkClick r:id="rId3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</a:rPr>
              <a:t>Spôsob merania drážky</a:t>
            </a:r>
          </a:p>
          <a:p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29432" t="41832" r="53980" b="22850"/>
          <a:stretch>
            <a:fillRect/>
          </a:stretch>
        </p:blipFill>
        <p:spPr bwMode="auto">
          <a:xfrm>
            <a:off x="3357554" y="4500570"/>
            <a:ext cx="1714512" cy="2214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ok 4"/>
          <p:cNvPicPr/>
          <p:nvPr/>
        </p:nvPicPr>
        <p:blipFill>
          <a:blip r:embed="rId2"/>
          <a:srcRect l="47006" t="43544" r="42175" b="28423"/>
          <a:stretch>
            <a:fillRect/>
          </a:stretch>
        </p:blipFill>
        <p:spPr bwMode="auto">
          <a:xfrm>
            <a:off x="1571604" y="2071678"/>
            <a:ext cx="1500198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ok 5"/>
          <p:cNvPicPr/>
          <p:nvPr/>
        </p:nvPicPr>
        <p:blipFill>
          <a:blip r:embed="rId2"/>
          <a:srcRect l="57182" t="43116" r="32335" b="28637"/>
          <a:stretch>
            <a:fillRect/>
          </a:stretch>
        </p:blipFill>
        <p:spPr bwMode="auto">
          <a:xfrm>
            <a:off x="5357818" y="2071678"/>
            <a:ext cx="1428760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bdĺžnik 6"/>
          <p:cNvSpPr/>
          <p:nvPr/>
        </p:nvSpPr>
        <p:spPr>
          <a:xfrm>
            <a:off x="428596" y="5572140"/>
            <a:ext cx="2428892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dirty="0" smtClean="0"/>
              <a:t>a) nulovanie meradla</a:t>
            </a:r>
            <a:endParaRPr lang="cs-CZ" dirty="0"/>
          </a:p>
        </p:txBody>
      </p:sp>
      <p:sp>
        <p:nvSpPr>
          <p:cNvPr id="8" name="Obdĺžnik 7"/>
          <p:cNvSpPr/>
          <p:nvPr/>
        </p:nvSpPr>
        <p:spPr>
          <a:xfrm>
            <a:off x="5786446" y="5357826"/>
            <a:ext cx="2357454" cy="64294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dirty="0" smtClean="0"/>
              <a:t>b) meranie drážky</a:t>
            </a:r>
            <a:endParaRPr lang="cs-CZ" dirty="0"/>
          </a:p>
        </p:txBody>
      </p:sp>
      <p:cxnSp>
        <p:nvCxnSpPr>
          <p:cNvPr id="10" name="Rovná spojovacia šípka 9"/>
          <p:cNvCxnSpPr/>
          <p:nvPr/>
        </p:nvCxnSpPr>
        <p:spPr>
          <a:xfrm rot="5400000" flipH="1" flipV="1">
            <a:off x="892943" y="4750603"/>
            <a:ext cx="1357322" cy="285752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ovná spojovacia šípka 11"/>
          <p:cNvCxnSpPr/>
          <p:nvPr/>
        </p:nvCxnSpPr>
        <p:spPr>
          <a:xfrm rot="16200000" flipV="1">
            <a:off x="5607851" y="4250537"/>
            <a:ext cx="1214446" cy="1143008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ovná spojovacia šípka 14"/>
          <p:cNvCxnSpPr/>
          <p:nvPr/>
        </p:nvCxnSpPr>
        <p:spPr>
          <a:xfrm rot="10800000" flipV="1">
            <a:off x="4500562" y="5572140"/>
            <a:ext cx="1500198" cy="214314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lačidlo akcie: Domov 15">
            <a:hlinkClick r:id="rId3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k-SK" dirty="0" smtClean="0"/>
          </a:p>
          <a:p>
            <a:endParaRPr lang="sk-SK" dirty="0" smtClean="0"/>
          </a:p>
          <a:p>
            <a:r>
              <a:rPr lang="sk-SK" b="1" dirty="0" smtClean="0">
                <a:solidFill>
                  <a:srgbClr val="0070C0"/>
                </a:solidFill>
              </a:rPr>
              <a:t>Ďakujem za tvoju trpezlivosť</a:t>
            </a:r>
          </a:p>
          <a:p>
            <a:endParaRPr lang="sk-SK" dirty="0" smtClean="0">
              <a:solidFill>
                <a:srgbClr val="0070C0"/>
              </a:solidFill>
            </a:endParaRPr>
          </a:p>
          <a:p>
            <a:endParaRPr lang="sk-SK" dirty="0" smtClean="0">
              <a:solidFill>
                <a:srgbClr val="0070C0"/>
              </a:solidFill>
            </a:endParaRPr>
          </a:p>
          <a:p>
            <a:r>
              <a:rPr lang="sk-SK" b="1" dirty="0" smtClean="0">
                <a:solidFill>
                  <a:srgbClr val="0070C0"/>
                </a:solidFill>
              </a:rPr>
              <a:t>Nezabúdaj na svoju </a:t>
            </a:r>
            <a:r>
              <a:rPr lang="sk-SK" b="1" u="sng" dirty="0" smtClean="0">
                <a:solidFill>
                  <a:srgbClr val="0070C0"/>
                </a:solidFill>
              </a:rPr>
              <a:t>bezpečnosť</a:t>
            </a:r>
            <a:r>
              <a:rPr lang="sk-SK" b="1" dirty="0" smtClean="0">
                <a:solidFill>
                  <a:srgbClr val="0070C0"/>
                </a:solidFill>
              </a:rPr>
              <a:t> pri práci na točivých strojoch !!!</a:t>
            </a:r>
            <a:endParaRPr lang="cs-CZ" b="1" dirty="0">
              <a:solidFill>
                <a:srgbClr val="0070C0"/>
              </a:solidFill>
            </a:endParaRPr>
          </a:p>
        </p:txBody>
      </p:sp>
      <p:sp>
        <p:nvSpPr>
          <p:cNvPr id="4" name="Tlačidlo akcie: Domov 3">
            <a:hlinkClick r:id="rId2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k-SK" sz="3100" b="1" dirty="0" smtClean="0">
                <a:solidFill>
                  <a:srgbClr val="FF0000"/>
                </a:solidFill>
              </a:rPr>
              <a:t>Zdroje</a:t>
            </a:r>
            <a:r>
              <a:rPr lang="sk-SK" sz="28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cs-CZ" dirty="0" smtClean="0">
                <a:hlinkClick r:id="rId2"/>
              </a:rPr>
              <a:t>https://encrypted-tbn2.gstatic.com/images?q=tbn:ANd9GcSOoX2K3hBEefVXZzdLLnn5qsTykgA0YYBC_78nf4_F9KTMz5zp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http://www.</a:t>
            </a:r>
            <a:r>
              <a:rPr lang="cs-CZ" dirty="0" err="1" smtClean="0">
                <a:hlinkClick r:id="rId3"/>
              </a:rPr>
              <a:t>strojka.opava.cz</a:t>
            </a:r>
            <a:r>
              <a:rPr lang="cs-CZ" dirty="0" smtClean="0">
                <a:hlinkClick r:id="rId3"/>
              </a:rPr>
              <a:t>/</a:t>
            </a:r>
            <a:r>
              <a:rPr lang="cs-CZ" dirty="0" err="1" smtClean="0">
                <a:hlinkClick r:id="rId3"/>
              </a:rPr>
              <a:t>UserFiles</a:t>
            </a:r>
            <a:r>
              <a:rPr lang="cs-CZ" dirty="0" smtClean="0">
                <a:hlinkClick r:id="rId3"/>
              </a:rPr>
              <a:t>/</a:t>
            </a:r>
            <a:r>
              <a:rPr lang="cs-CZ" dirty="0" err="1" smtClean="0">
                <a:hlinkClick r:id="rId3"/>
              </a:rPr>
              <a:t>File</a:t>
            </a:r>
            <a:r>
              <a:rPr lang="cs-CZ" dirty="0" smtClean="0">
                <a:hlinkClick r:id="rId3"/>
              </a:rPr>
              <a:t>/_</a:t>
            </a:r>
            <a:r>
              <a:rPr lang="cs-CZ" dirty="0" err="1" smtClean="0">
                <a:hlinkClick r:id="rId3"/>
              </a:rPr>
              <a:t>sablony</a:t>
            </a:r>
            <a:r>
              <a:rPr lang="cs-CZ" dirty="0" smtClean="0">
                <a:hlinkClick r:id="rId3"/>
              </a:rPr>
              <a:t>/Praxe_II_a_III/VY_52_INOVACE_H-02-28.pdf</a:t>
            </a:r>
            <a:endParaRPr lang="cs-CZ" dirty="0" smtClean="0"/>
          </a:p>
          <a:p>
            <a:r>
              <a:rPr lang="sk-SK" dirty="0" smtClean="0"/>
              <a:t>Strojové obrábanie – </a:t>
            </a:r>
            <a:r>
              <a:rPr lang="sk-SK" dirty="0" err="1" smtClean="0"/>
              <a:t>Driensky</a:t>
            </a:r>
            <a:r>
              <a:rPr lang="sk-SK" dirty="0" smtClean="0"/>
              <a:t>, </a:t>
            </a:r>
            <a:r>
              <a:rPr lang="sk-SK" dirty="0" err="1" smtClean="0"/>
              <a:t>Tomaides</a:t>
            </a:r>
            <a:r>
              <a:rPr lang="sk-SK" dirty="0" smtClean="0"/>
              <a:t>, Fúrik, </a:t>
            </a:r>
            <a:r>
              <a:rPr lang="sk-SK" dirty="0" err="1" smtClean="0"/>
              <a:t>Lehmannová</a:t>
            </a:r>
            <a:r>
              <a:rPr lang="sk-SK" dirty="0" smtClean="0"/>
              <a:t> </a:t>
            </a:r>
          </a:p>
          <a:p>
            <a:r>
              <a:rPr lang="sk-SK" dirty="0" smtClean="0"/>
              <a:t>http://upload.wikimedia.org/wikipedia/commons/6/64/FeatherKeyUnMounted.png </a:t>
            </a:r>
            <a:r>
              <a:rPr lang="sk-SK" dirty="0" err="1" smtClean="0"/>
              <a:t>Lehmannová</a:t>
            </a:r>
            <a:r>
              <a:rPr lang="sk-SK" dirty="0" smtClean="0"/>
              <a:t> </a:t>
            </a:r>
          </a:p>
          <a:p>
            <a:r>
              <a:rPr lang="sk-SK" dirty="0" smtClean="0">
                <a:hlinkClick r:id="rId4"/>
              </a:rPr>
              <a:t>http://www.nasehobby.cz/wp-content/uploads/2012/06/Spoj-na-dvojit%C3%A9-pevn%C3%A9-pero-a-dr%C3%A1%C5%BEku.jpg</a:t>
            </a:r>
            <a:endParaRPr lang="sk-SK" dirty="0" smtClean="0"/>
          </a:p>
          <a:p>
            <a:r>
              <a:rPr lang="sk-SK" dirty="0" smtClean="0">
                <a:hlinkClick r:id="rId5"/>
              </a:rPr>
              <a:t>https://encrypted-tbn0.gstatic.com/images?q=tbn:ANd9GcRfAaIROvxrA02I_sSjGOPDYInmwky6zJPP_VQFDd6qcsKunsq4</a:t>
            </a:r>
            <a:endParaRPr lang="sk-SK" dirty="0" smtClean="0"/>
          </a:p>
          <a:p>
            <a:r>
              <a:rPr lang="sk-SK" dirty="0" smtClean="0">
                <a:hlinkClick r:id="rId6"/>
              </a:rPr>
              <a:t>http://www.i-frezy.cz/fotky4595/fotos/_vyrn_100220418.jpg</a:t>
            </a:r>
            <a:endParaRPr lang="sk-SK" dirty="0" smtClean="0"/>
          </a:p>
          <a:p>
            <a:r>
              <a:rPr lang="sk-SK" dirty="0" smtClean="0">
                <a:hlinkClick r:id="rId7"/>
              </a:rPr>
              <a:t>http://www.veselakovarna.cz/files/200/podkovarske_kladivo_na_kovani_koni.jpg</a:t>
            </a:r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cs-CZ" dirty="0" smtClean="0"/>
          </a:p>
        </p:txBody>
      </p:sp>
      <p:sp>
        <p:nvSpPr>
          <p:cNvPr id="4" name="Tlačidlo akcie: Domov 3">
            <a:hlinkClick r:id="rId8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b="1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k-SK" sz="2600" b="1" dirty="0" smtClean="0">
                <a:solidFill>
                  <a:srgbClr val="FF0000"/>
                </a:solidFill>
              </a:rPr>
              <a:t>Obsah:</a:t>
            </a:r>
          </a:p>
          <a:p>
            <a:endParaRPr lang="sk-SK" dirty="0" smtClean="0"/>
          </a:p>
          <a:p>
            <a:pPr lvl="1"/>
            <a:r>
              <a:rPr lang="sk-SK" dirty="0" smtClean="0">
                <a:hlinkClick r:id="rId2" action="ppaction://hlinksldjump"/>
              </a:rPr>
              <a:t>Tvary drážok</a:t>
            </a:r>
            <a:endParaRPr lang="sk-SK" dirty="0" smtClean="0"/>
          </a:p>
          <a:p>
            <a:pPr lvl="1"/>
            <a:r>
              <a:rPr lang="sk-SK" dirty="0" smtClean="0">
                <a:hlinkClick r:id="rId3" action="ppaction://hlinksldjump"/>
              </a:rPr>
              <a:t>Druhy drážok</a:t>
            </a:r>
            <a:endParaRPr lang="sk-SK" dirty="0" smtClean="0"/>
          </a:p>
          <a:p>
            <a:pPr lvl="1"/>
            <a:r>
              <a:rPr lang="sk-SK" dirty="0" smtClean="0">
                <a:hlinkClick r:id="rId4" action="ppaction://hlinksldjump"/>
              </a:rPr>
              <a:t>Priebežné drážky</a:t>
            </a:r>
            <a:endParaRPr lang="sk-SK" dirty="0" smtClean="0"/>
          </a:p>
          <a:p>
            <a:pPr lvl="1"/>
            <a:r>
              <a:rPr lang="sk-SK" dirty="0" smtClean="0">
                <a:hlinkClick r:id="rId5" action="ppaction://hlinksldjump"/>
              </a:rPr>
              <a:t>Uzavreté – zapustené drážky</a:t>
            </a:r>
            <a:endParaRPr lang="sk-SK" dirty="0" smtClean="0"/>
          </a:p>
          <a:p>
            <a:pPr lvl="1"/>
            <a:r>
              <a:rPr lang="sk-SK" dirty="0" smtClean="0">
                <a:hlinkClick r:id="rId6" action="ppaction://hlinksldjump"/>
              </a:rPr>
              <a:t>Uzavreté – priechodné drážky</a:t>
            </a:r>
            <a:endParaRPr lang="sk-SK" dirty="0" smtClean="0"/>
          </a:p>
          <a:p>
            <a:pPr lvl="1"/>
            <a:r>
              <a:rPr lang="sk-SK" dirty="0" smtClean="0">
                <a:hlinkClick r:id="rId7" action="ppaction://hlinksldjump"/>
              </a:rPr>
              <a:t>Drážky tvaru T</a:t>
            </a:r>
            <a:endParaRPr lang="sk-SK" dirty="0" smtClean="0"/>
          </a:p>
          <a:p>
            <a:pPr lvl="1"/>
            <a:r>
              <a:rPr lang="sk-SK" dirty="0" smtClean="0">
                <a:hlinkClick r:id="rId8" action="ppaction://hlinksldjump"/>
              </a:rPr>
              <a:t>Rybinovité drážky</a:t>
            </a:r>
            <a:endParaRPr lang="sk-SK" dirty="0" smtClean="0"/>
          </a:p>
          <a:p>
            <a:pPr lvl="1"/>
            <a:r>
              <a:rPr lang="sk-SK" dirty="0" smtClean="0">
                <a:hlinkClick r:id="rId9" action="ppaction://hlinksldjump"/>
              </a:rPr>
              <a:t>Postup nastavenia stroja pred frézovaním drážky</a:t>
            </a:r>
            <a:endParaRPr lang="sk-SK" dirty="0" smtClean="0"/>
          </a:p>
          <a:p>
            <a:pPr lvl="1"/>
            <a:r>
              <a:rPr lang="sk-SK" dirty="0" smtClean="0">
                <a:hlinkClick r:id="rId10" action="ppaction://hlinksldjump"/>
              </a:rPr>
              <a:t>Grafické znázornenie nastavenia stroja</a:t>
            </a:r>
            <a:endParaRPr lang="sk-SK" dirty="0" smtClean="0"/>
          </a:p>
          <a:p>
            <a:pPr lvl="1"/>
            <a:r>
              <a:rPr lang="sk-SK" dirty="0" smtClean="0">
                <a:hlinkClick r:id="rId11" action="ppaction://hlinksldjump"/>
              </a:rPr>
              <a:t>Spôsob merania drážky</a:t>
            </a:r>
            <a:endParaRPr lang="sk-SK" dirty="0" smtClean="0"/>
          </a:p>
          <a:p>
            <a:pPr lvl="1"/>
            <a:r>
              <a:rPr lang="sk-SK" dirty="0" smtClean="0">
                <a:hlinkClick r:id="rId12" action="ppaction://hlinksldjump"/>
              </a:rPr>
              <a:t>Ďakujem za tvoju trpezlivosť</a:t>
            </a:r>
            <a:endParaRPr lang="sk-SK" dirty="0" smtClean="0"/>
          </a:p>
          <a:p>
            <a:pPr lvl="1"/>
            <a:r>
              <a:rPr lang="sk-SK" dirty="0" smtClean="0">
                <a:hlinkClick r:id="rId13" action="ppaction://hlinksldjump"/>
              </a:rPr>
              <a:t>Zdroje</a:t>
            </a:r>
            <a:endParaRPr lang="sk-SK" dirty="0" smtClean="0"/>
          </a:p>
          <a:p>
            <a:pPr lvl="1"/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>
              <a:solidFill>
                <a:srgbClr val="FF0000"/>
              </a:solidFill>
            </a:endParaRPr>
          </a:p>
          <a:p>
            <a:endParaRPr lang="sk-SK" dirty="0" smtClean="0">
              <a:solidFill>
                <a:srgbClr val="FF0000"/>
              </a:solidFill>
            </a:endParaRPr>
          </a:p>
          <a:p>
            <a:endParaRPr lang="sk-SK" dirty="0" smtClean="0"/>
          </a:p>
          <a:p>
            <a:endParaRPr lang="sk-SK" dirty="0" smtClean="0"/>
          </a:p>
          <a:p>
            <a:endParaRPr lang="cs-CZ" dirty="0"/>
          </a:p>
        </p:txBody>
      </p:sp>
      <p:sp>
        <p:nvSpPr>
          <p:cNvPr id="4" name="Tlačidlo akcie: Domov 3">
            <a:hlinkClick r:id="" action="ppaction://hlinkshowjump?jump=firstslide" highlightClick="1"/>
          </p:cNvPr>
          <p:cNvSpPr/>
          <p:nvPr/>
        </p:nvSpPr>
        <p:spPr>
          <a:xfrm>
            <a:off x="8358214" y="5786454"/>
            <a:ext cx="214314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sk-SK" b="1" dirty="0" smtClean="0">
                <a:solidFill>
                  <a:srgbClr val="FF0000"/>
                </a:solidFill>
              </a:rPr>
              <a:t>Tvary drážok:</a:t>
            </a:r>
          </a:p>
          <a:p>
            <a:pPr lvl="1"/>
            <a:r>
              <a:rPr lang="sk-SK" dirty="0" smtClean="0">
                <a:solidFill>
                  <a:srgbClr val="FF0000"/>
                </a:solidFill>
              </a:rPr>
              <a:t>Pravouhlé</a:t>
            </a:r>
            <a:r>
              <a:rPr lang="sk-SK" dirty="0" smtClean="0"/>
              <a:t> /tvaru </a:t>
            </a:r>
            <a:r>
              <a:rPr lang="sk-SK" b="1" dirty="0" smtClean="0">
                <a:solidFill>
                  <a:srgbClr val="00B050"/>
                </a:solidFill>
              </a:rPr>
              <a:t>U</a:t>
            </a:r>
            <a:r>
              <a:rPr lang="sk-SK" dirty="0" smtClean="0"/>
              <a:t>, alebo tvaru </a:t>
            </a:r>
            <a:r>
              <a:rPr lang="sk-SK" b="1" dirty="0" smtClean="0">
                <a:solidFill>
                  <a:srgbClr val="0070C0"/>
                </a:solidFill>
              </a:rPr>
              <a:t>T</a:t>
            </a:r>
            <a:r>
              <a:rPr lang="sk-SK" dirty="0" smtClean="0"/>
              <a:t>/</a:t>
            </a:r>
          </a:p>
          <a:p>
            <a:pPr lvl="1"/>
            <a:endParaRPr lang="sk-SK" dirty="0" smtClean="0"/>
          </a:p>
          <a:p>
            <a:pPr lvl="1"/>
            <a:endParaRPr lang="sk-SK" dirty="0" smtClean="0"/>
          </a:p>
          <a:p>
            <a:pPr lvl="1">
              <a:buNone/>
            </a:pPr>
            <a:r>
              <a:rPr lang="sk-SK" dirty="0" smtClean="0"/>
              <a:t> </a:t>
            </a:r>
          </a:p>
          <a:p>
            <a:pPr lvl="1"/>
            <a:endParaRPr lang="sk-SK" dirty="0" smtClean="0"/>
          </a:p>
          <a:p>
            <a:pPr lvl="1"/>
            <a:r>
              <a:rPr lang="sk-SK" dirty="0" smtClean="0">
                <a:solidFill>
                  <a:srgbClr val="FF0000"/>
                </a:solidFill>
              </a:rPr>
              <a:t>Tvarové</a:t>
            </a:r>
            <a:r>
              <a:rPr lang="sk-SK" dirty="0" smtClean="0"/>
              <a:t> /</a:t>
            </a:r>
            <a:r>
              <a:rPr lang="sk-SK" dirty="0" err="1" smtClean="0"/>
              <a:t>rádiusové</a:t>
            </a:r>
            <a:r>
              <a:rPr lang="sk-SK" dirty="0" smtClean="0"/>
              <a:t>, modulové/</a:t>
            </a:r>
          </a:p>
          <a:p>
            <a:pPr lvl="1"/>
            <a:endParaRPr lang="sk-SK" dirty="0" smtClean="0"/>
          </a:p>
          <a:p>
            <a:pPr lvl="1"/>
            <a:endParaRPr lang="sk-SK" dirty="0" smtClean="0"/>
          </a:p>
          <a:p>
            <a:pPr lvl="1">
              <a:buNone/>
            </a:pPr>
            <a:endParaRPr lang="sk-SK" dirty="0" smtClean="0"/>
          </a:p>
          <a:p>
            <a:pPr lvl="1"/>
            <a:r>
              <a:rPr lang="sk-SK" dirty="0" smtClean="0">
                <a:solidFill>
                  <a:srgbClr val="FF0000"/>
                </a:solidFill>
              </a:rPr>
              <a:t>Uhlové</a:t>
            </a:r>
            <a:r>
              <a:rPr lang="sk-SK" dirty="0" smtClean="0"/>
              <a:t> /súmerné, nesúmerné a rybinovité/</a:t>
            </a:r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23326" t="38769" r="35895" b="20495"/>
          <a:stretch>
            <a:fillRect/>
          </a:stretch>
        </p:blipFill>
        <p:spPr bwMode="auto">
          <a:xfrm>
            <a:off x="2214546" y="2500306"/>
            <a:ext cx="2071702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Obrázok 9"/>
          <p:cNvPicPr/>
          <p:nvPr/>
        </p:nvPicPr>
        <p:blipFill>
          <a:blip r:embed="rId3"/>
          <a:srcRect l="30925" t="52414" r="55586" b="27131"/>
          <a:stretch>
            <a:fillRect/>
          </a:stretch>
        </p:blipFill>
        <p:spPr bwMode="auto">
          <a:xfrm>
            <a:off x="5715008" y="2285992"/>
            <a:ext cx="1928636" cy="1507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0" name="Rovná spojovacia šípka 19"/>
          <p:cNvCxnSpPr/>
          <p:nvPr/>
        </p:nvCxnSpPr>
        <p:spPr>
          <a:xfrm flipV="1">
            <a:off x="1428728" y="3000372"/>
            <a:ext cx="1428760" cy="7143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Rovná spojovacia šípka 21"/>
          <p:cNvCxnSpPr/>
          <p:nvPr/>
        </p:nvCxnSpPr>
        <p:spPr>
          <a:xfrm rot="5400000" flipH="1" flipV="1">
            <a:off x="5608645" y="3749677"/>
            <a:ext cx="785818" cy="1588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ál 26"/>
          <p:cNvSpPr/>
          <p:nvPr/>
        </p:nvSpPr>
        <p:spPr>
          <a:xfrm>
            <a:off x="214282" y="2857496"/>
            <a:ext cx="1500198" cy="42862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/>
              <a:t>tvaru U</a:t>
            </a:r>
            <a:endParaRPr lang="cs-CZ" b="1" dirty="0"/>
          </a:p>
        </p:txBody>
      </p:sp>
      <p:sp>
        <p:nvSpPr>
          <p:cNvPr id="28" name="Ovál 27"/>
          <p:cNvSpPr/>
          <p:nvPr/>
        </p:nvSpPr>
        <p:spPr>
          <a:xfrm>
            <a:off x="357158" y="4714884"/>
            <a:ext cx="1785950" cy="428628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err="1" smtClean="0"/>
              <a:t>rádiusová</a:t>
            </a:r>
            <a:endParaRPr lang="cs-CZ" b="1" dirty="0"/>
          </a:p>
        </p:txBody>
      </p:sp>
      <p:sp>
        <p:nvSpPr>
          <p:cNvPr id="29" name="Ovál 28"/>
          <p:cNvSpPr/>
          <p:nvPr/>
        </p:nvSpPr>
        <p:spPr>
          <a:xfrm>
            <a:off x="0" y="6072206"/>
            <a:ext cx="1785918" cy="42862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/>
              <a:t>nesúmerná</a:t>
            </a:r>
            <a:endParaRPr lang="cs-CZ" b="1" dirty="0"/>
          </a:p>
        </p:txBody>
      </p:sp>
      <p:sp>
        <p:nvSpPr>
          <p:cNvPr id="30" name="Ovál 29"/>
          <p:cNvSpPr/>
          <p:nvPr/>
        </p:nvSpPr>
        <p:spPr>
          <a:xfrm>
            <a:off x="4429124" y="6000768"/>
            <a:ext cx="1571636" cy="428628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/>
              <a:t>súmerná</a:t>
            </a:r>
            <a:endParaRPr lang="cs-CZ" b="1" dirty="0"/>
          </a:p>
        </p:txBody>
      </p:sp>
      <p:sp>
        <p:nvSpPr>
          <p:cNvPr id="31" name="Ovál 30"/>
          <p:cNvSpPr/>
          <p:nvPr/>
        </p:nvSpPr>
        <p:spPr>
          <a:xfrm>
            <a:off x="6858016" y="5072074"/>
            <a:ext cx="1857388" cy="500066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/>
              <a:t>rybinovitá</a:t>
            </a:r>
            <a:endParaRPr lang="cs-CZ" b="1" dirty="0"/>
          </a:p>
        </p:txBody>
      </p:sp>
      <p:sp>
        <p:nvSpPr>
          <p:cNvPr id="32" name="Ovál 31"/>
          <p:cNvSpPr/>
          <p:nvPr/>
        </p:nvSpPr>
        <p:spPr>
          <a:xfrm>
            <a:off x="5286380" y="4143380"/>
            <a:ext cx="1857388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dirty="0" smtClean="0"/>
              <a:t>tvaru </a:t>
            </a:r>
            <a:r>
              <a:rPr lang="sk-SK" b="1" dirty="0" smtClean="0"/>
              <a:t>T</a:t>
            </a:r>
            <a:endParaRPr lang="cs-CZ" b="1" dirty="0"/>
          </a:p>
        </p:txBody>
      </p:sp>
      <p:pic>
        <p:nvPicPr>
          <p:cNvPr id="33" name="Obrázok 32"/>
          <p:cNvPicPr/>
          <p:nvPr/>
        </p:nvPicPr>
        <p:blipFill>
          <a:blip r:embed="rId4"/>
          <a:srcRect l="35602" t="51077" r="56314" b="35829"/>
          <a:stretch>
            <a:fillRect/>
          </a:stretch>
        </p:blipFill>
        <p:spPr bwMode="auto">
          <a:xfrm>
            <a:off x="6286512" y="5786454"/>
            <a:ext cx="1285884" cy="1071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36" name="Rovná spojovacia šípka 35"/>
          <p:cNvCxnSpPr/>
          <p:nvPr/>
        </p:nvCxnSpPr>
        <p:spPr>
          <a:xfrm rot="5400000">
            <a:off x="6822297" y="5464983"/>
            <a:ext cx="571504" cy="500066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lačidlo akcie: Domov 36">
            <a:hlinkClick r:id="rId5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4" name="Obrázok 23"/>
          <p:cNvPicPr/>
          <p:nvPr/>
        </p:nvPicPr>
        <p:blipFill>
          <a:blip r:embed="rId6"/>
          <a:srcRect l="64700" t="75469" r="26858" b="16830"/>
          <a:stretch>
            <a:fillRect/>
          </a:stretch>
        </p:blipFill>
        <p:spPr bwMode="auto">
          <a:xfrm>
            <a:off x="2714612" y="4429132"/>
            <a:ext cx="1285884" cy="785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35" name="Rovná spojovacia šípka 34"/>
          <p:cNvCxnSpPr>
            <a:stCxn id="28" idx="6"/>
          </p:cNvCxnSpPr>
          <p:nvPr/>
        </p:nvCxnSpPr>
        <p:spPr>
          <a:xfrm flipV="1">
            <a:off x="2143108" y="4572008"/>
            <a:ext cx="1143008" cy="35719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Obrázok 37"/>
          <p:cNvPicPr/>
          <p:nvPr/>
        </p:nvPicPr>
        <p:blipFill>
          <a:blip r:embed="rId6"/>
          <a:srcRect l="42393" t="75469" r="43682" b="16830"/>
          <a:stretch>
            <a:fillRect/>
          </a:stretch>
        </p:blipFill>
        <p:spPr bwMode="auto">
          <a:xfrm>
            <a:off x="2000232" y="5929330"/>
            <a:ext cx="1928826" cy="714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40" name="Rovná spojovacia šípka 39"/>
          <p:cNvCxnSpPr/>
          <p:nvPr/>
        </p:nvCxnSpPr>
        <p:spPr>
          <a:xfrm rot="10800000">
            <a:off x="3500430" y="6072206"/>
            <a:ext cx="1071570" cy="142876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ovná spojovacia šípka 41"/>
          <p:cNvCxnSpPr/>
          <p:nvPr/>
        </p:nvCxnSpPr>
        <p:spPr>
          <a:xfrm flipV="1">
            <a:off x="1643042" y="6072206"/>
            <a:ext cx="857256" cy="142876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k-SK" dirty="0" smtClean="0"/>
          </a:p>
          <a:p>
            <a:endParaRPr lang="sk-SK" dirty="0" smtClean="0"/>
          </a:p>
          <a:p>
            <a:r>
              <a:rPr lang="sk-SK" b="1" dirty="0" smtClean="0">
                <a:solidFill>
                  <a:srgbClr val="FF0000"/>
                </a:solidFill>
              </a:rPr>
              <a:t>Druhy drážok:</a:t>
            </a:r>
          </a:p>
          <a:p>
            <a:endParaRPr lang="sk-SK" dirty="0" smtClean="0"/>
          </a:p>
          <a:p>
            <a:pPr lvl="1"/>
            <a:r>
              <a:rPr lang="sk-SK" dirty="0" smtClean="0">
                <a:solidFill>
                  <a:srgbClr val="FF0000"/>
                </a:solidFill>
              </a:rPr>
              <a:t>Priebežné</a:t>
            </a:r>
            <a:r>
              <a:rPr lang="sk-SK" dirty="0" smtClean="0"/>
              <a:t> /použitý nástroj – stopková, alebo kotúčová fréza/</a:t>
            </a:r>
          </a:p>
          <a:p>
            <a:pPr lvl="1"/>
            <a:endParaRPr lang="sk-SK" dirty="0" smtClean="0"/>
          </a:p>
          <a:p>
            <a:pPr lvl="1"/>
            <a:r>
              <a:rPr lang="sk-SK" dirty="0" smtClean="0">
                <a:solidFill>
                  <a:srgbClr val="FF0000"/>
                </a:solidFill>
              </a:rPr>
              <a:t>Uzavreté – zapustené </a:t>
            </a:r>
            <a:r>
              <a:rPr lang="sk-SK" dirty="0" smtClean="0"/>
              <a:t>/použitý nástroj – stopkový </a:t>
            </a:r>
            <a:r>
              <a:rPr lang="sk-SK" dirty="0" err="1" smtClean="0"/>
              <a:t>drážkovač</a:t>
            </a:r>
            <a:r>
              <a:rPr lang="sk-SK" dirty="0" smtClean="0"/>
              <a:t>/</a:t>
            </a:r>
          </a:p>
          <a:p>
            <a:pPr lvl="1"/>
            <a:endParaRPr lang="sk-SK" dirty="0" smtClean="0"/>
          </a:p>
          <a:p>
            <a:pPr lvl="1"/>
            <a:r>
              <a:rPr lang="sk-SK" dirty="0" smtClean="0">
                <a:solidFill>
                  <a:srgbClr val="FF0000"/>
                </a:solidFill>
              </a:rPr>
              <a:t>Uzavreté – priechodné </a:t>
            </a:r>
            <a:r>
              <a:rPr lang="sk-SK" dirty="0" smtClean="0"/>
              <a:t>/použitý nástroj – stopkový </a:t>
            </a:r>
            <a:r>
              <a:rPr lang="sk-SK" dirty="0" err="1" smtClean="0"/>
              <a:t>drážkovač</a:t>
            </a:r>
            <a:r>
              <a:rPr lang="sk-SK" dirty="0" smtClean="0"/>
              <a:t>/</a:t>
            </a:r>
          </a:p>
        </p:txBody>
      </p:sp>
      <p:sp>
        <p:nvSpPr>
          <p:cNvPr id="4" name="Tlačidlo akcie: Domov 3">
            <a:hlinkClick r:id="rId2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k-SK" dirty="0" smtClean="0"/>
          </a:p>
          <a:p>
            <a:r>
              <a:rPr lang="sk-SK" b="1" dirty="0" smtClean="0">
                <a:solidFill>
                  <a:srgbClr val="FF0000"/>
                </a:solidFill>
              </a:rPr>
              <a:t>Priebežné drážky</a:t>
            </a:r>
            <a:endParaRPr lang="cs-CZ" b="1" dirty="0">
              <a:solidFill>
                <a:srgbClr val="FF0000"/>
              </a:solidFill>
            </a:endParaRPr>
          </a:p>
        </p:txBody>
      </p:sp>
      <p:pic>
        <p:nvPicPr>
          <p:cNvPr id="4" name="Obrázok 3"/>
          <p:cNvPicPr/>
          <p:nvPr/>
        </p:nvPicPr>
        <p:blipFill>
          <a:blip r:embed="rId2"/>
          <a:srcRect l="40624" t="49594" r="40322" b="31376"/>
          <a:stretch>
            <a:fillRect/>
          </a:stretch>
        </p:blipFill>
        <p:spPr bwMode="auto">
          <a:xfrm>
            <a:off x="1357290" y="3429000"/>
            <a:ext cx="3286148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ok 4"/>
          <p:cNvPicPr/>
          <p:nvPr/>
        </p:nvPicPr>
        <p:blipFill>
          <a:blip r:embed="rId3"/>
          <a:srcRect l="34477" t="52565" r="52827" b="25133"/>
          <a:stretch>
            <a:fillRect/>
          </a:stretch>
        </p:blipFill>
        <p:spPr bwMode="auto">
          <a:xfrm>
            <a:off x="6429388" y="3357562"/>
            <a:ext cx="2066378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6" name="Rovná spojovacia šípka 15"/>
          <p:cNvCxnSpPr/>
          <p:nvPr/>
        </p:nvCxnSpPr>
        <p:spPr>
          <a:xfrm rot="5400000">
            <a:off x="2500298" y="3429000"/>
            <a:ext cx="1000132" cy="285752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ál 16"/>
          <p:cNvSpPr/>
          <p:nvPr/>
        </p:nvSpPr>
        <p:spPr>
          <a:xfrm>
            <a:off x="3071802" y="2857496"/>
            <a:ext cx="2857520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/>
              <a:t>Priebežná drážka</a:t>
            </a:r>
            <a:endParaRPr lang="cs-CZ" b="1" dirty="0"/>
          </a:p>
        </p:txBody>
      </p:sp>
      <p:cxnSp>
        <p:nvCxnSpPr>
          <p:cNvPr id="19" name="Rovná spojovacia šípka 18"/>
          <p:cNvCxnSpPr/>
          <p:nvPr/>
        </p:nvCxnSpPr>
        <p:spPr>
          <a:xfrm rot="16200000" flipH="1">
            <a:off x="1142976" y="3214686"/>
            <a:ext cx="1000132" cy="57150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ál 20"/>
          <p:cNvSpPr/>
          <p:nvPr/>
        </p:nvSpPr>
        <p:spPr>
          <a:xfrm>
            <a:off x="214282" y="2643182"/>
            <a:ext cx="2786050" cy="50006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/>
              <a:t>Stopková fréza</a:t>
            </a:r>
            <a:endParaRPr lang="cs-CZ" b="1" dirty="0"/>
          </a:p>
        </p:txBody>
      </p:sp>
      <p:cxnSp>
        <p:nvCxnSpPr>
          <p:cNvPr id="23" name="Rovná spojovacia šípka 22"/>
          <p:cNvCxnSpPr/>
          <p:nvPr/>
        </p:nvCxnSpPr>
        <p:spPr>
          <a:xfrm rot="16200000" flipH="1">
            <a:off x="6286512" y="2714620"/>
            <a:ext cx="1500198" cy="500066"/>
          </a:xfrm>
          <a:prstGeom prst="straightConnector1">
            <a:avLst/>
          </a:prstGeom>
          <a:ln w="28575">
            <a:solidFill>
              <a:schemeClr val="bg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ovná spojovacia šípka 26"/>
          <p:cNvCxnSpPr/>
          <p:nvPr/>
        </p:nvCxnSpPr>
        <p:spPr>
          <a:xfrm flipV="1">
            <a:off x="6715140" y="5357826"/>
            <a:ext cx="928694" cy="71438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ál 27"/>
          <p:cNvSpPr/>
          <p:nvPr/>
        </p:nvSpPr>
        <p:spPr>
          <a:xfrm>
            <a:off x="5286380" y="1928802"/>
            <a:ext cx="3143272" cy="4286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/>
              <a:t>Kotúčová fréza</a:t>
            </a:r>
            <a:endParaRPr lang="cs-CZ" b="1" dirty="0"/>
          </a:p>
        </p:txBody>
      </p:sp>
      <p:sp>
        <p:nvSpPr>
          <p:cNvPr id="29" name="Ovál 28"/>
          <p:cNvSpPr/>
          <p:nvPr/>
        </p:nvSpPr>
        <p:spPr>
          <a:xfrm>
            <a:off x="4572000" y="5929330"/>
            <a:ext cx="285752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/>
              <a:t>Priebežná drážka</a:t>
            </a:r>
            <a:endParaRPr lang="cs-CZ" b="1" dirty="0"/>
          </a:p>
        </p:txBody>
      </p:sp>
      <p:sp>
        <p:nvSpPr>
          <p:cNvPr id="30" name="Tlačidlo akcie: Domov 29">
            <a:hlinkClick r:id="rId4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</a:rPr>
              <a:t>Uzavreté – zapustené drážky</a:t>
            </a:r>
          </a:p>
          <a:p>
            <a:endParaRPr lang="sk-SK" dirty="0" smtClean="0"/>
          </a:p>
          <a:p>
            <a:endParaRPr lang="sk-SK" dirty="0" smtClean="0"/>
          </a:p>
          <a:p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42324" t="44385" r="42350" b="31573"/>
          <a:stretch>
            <a:fillRect/>
          </a:stretch>
        </p:blipFill>
        <p:spPr bwMode="auto">
          <a:xfrm>
            <a:off x="857224" y="2643182"/>
            <a:ext cx="3071834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ok 4"/>
          <p:cNvPicPr/>
          <p:nvPr/>
        </p:nvPicPr>
        <p:blipFill>
          <a:blip r:embed="rId3"/>
          <a:srcRect l="43158" t="28308" r="42904" b="15692"/>
          <a:stretch>
            <a:fillRect/>
          </a:stretch>
        </p:blipFill>
        <p:spPr bwMode="auto">
          <a:xfrm rot="10800000">
            <a:off x="5429256" y="3500438"/>
            <a:ext cx="1285884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Rovná spojovacia šípka 7"/>
          <p:cNvCxnSpPr/>
          <p:nvPr/>
        </p:nvCxnSpPr>
        <p:spPr>
          <a:xfrm rot="5400000" flipH="1" flipV="1">
            <a:off x="571472" y="4714884"/>
            <a:ext cx="2000264" cy="57150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ál 10"/>
          <p:cNvSpPr/>
          <p:nvPr/>
        </p:nvSpPr>
        <p:spPr>
          <a:xfrm>
            <a:off x="642910" y="5857892"/>
            <a:ext cx="3071834" cy="5715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/>
              <a:t>Uzavretá zapustená drážka</a:t>
            </a:r>
            <a:endParaRPr lang="cs-CZ" b="1" dirty="0"/>
          </a:p>
        </p:txBody>
      </p:sp>
      <p:cxnSp>
        <p:nvCxnSpPr>
          <p:cNvPr id="15" name="Rovná spojovacia šípka 14"/>
          <p:cNvCxnSpPr/>
          <p:nvPr/>
        </p:nvCxnSpPr>
        <p:spPr>
          <a:xfrm rot="5400000">
            <a:off x="5750727" y="2964653"/>
            <a:ext cx="1500198" cy="71438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ál 15"/>
          <p:cNvSpPr/>
          <p:nvPr/>
        </p:nvSpPr>
        <p:spPr>
          <a:xfrm>
            <a:off x="5500694" y="2143116"/>
            <a:ext cx="3071834" cy="57150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b="1" dirty="0" smtClean="0"/>
              <a:t>Stopkový </a:t>
            </a:r>
            <a:r>
              <a:rPr lang="sk-SK" b="1" dirty="0" err="1" smtClean="0"/>
              <a:t>drážkovač</a:t>
            </a:r>
            <a:endParaRPr lang="cs-CZ" b="1" dirty="0"/>
          </a:p>
        </p:txBody>
      </p:sp>
      <p:sp>
        <p:nvSpPr>
          <p:cNvPr id="17" name="Tlačidlo akcie: Domov 16">
            <a:hlinkClick r:id="rId4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</a:rPr>
              <a:t>Uzavreté – priechodné drážky</a:t>
            </a:r>
          </a:p>
          <a:p>
            <a:endParaRPr lang="sk-SK" dirty="0" smtClean="0">
              <a:solidFill>
                <a:srgbClr val="FF0000"/>
              </a:solidFill>
            </a:endParaRPr>
          </a:p>
          <a:p>
            <a:endParaRPr lang="cs-CZ" dirty="0"/>
          </a:p>
        </p:txBody>
      </p:sp>
      <p:pic>
        <p:nvPicPr>
          <p:cNvPr id="4" name="Obrázok 3"/>
          <p:cNvPicPr/>
          <p:nvPr/>
        </p:nvPicPr>
        <p:blipFill>
          <a:blip r:embed="rId2"/>
          <a:srcRect l="42404" t="46854" r="42166" b="34343"/>
          <a:stretch>
            <a:fillRect/>
          </a:stretch>
        </p:blipFill>
        <p:spPr bwMode="auto">
          <a:xfrm>
            <a:off x="571472" y="3357562"/>
            <a:ext cx="2643206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ok 4"/>
          <p:cNvPicPr/>
          <p:nvPr/>
        </p:nvPicPr>
        <p:blipFill>
          <a:blip r:embed="rId3"/>
          <a:srcRect l="43158" t="28308" r="42904" b="15692"/>
          <a:stretch>
            <a:fillRect/>
          </a:stretch>
        </p:blipFill>
        <p:spPr bwMode="auto">
          <a:xfrm rot="10800000">
            <a:off x="5072066" y="3286124"/>
            <a:ext cx="1214446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Rovná spojovacia šípka 8"/>
          <p:cNvCxnSpPr/>
          <p:nvPr/>
        </p:nvCxnSpPr>
        <p:spPr>
          <a:xfrm rot="5400000" flipH="1" flipV="1">
            <a:off x="928662" y="4714884"/>
            <a:ext cx="1571636" cy="571504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ál 9"/>
          <p:cNvSpPr/>
          <p:nvPr/>
        </p:nvSpPr>
        <p:spPr>
          <a:xfrm>
            <a:off x="500034" y="5786454"/>
            <a:ext cx="3143272" cy="5000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dirty="0" smtClean="0"/>
              <a:t>Uzavretá priechodná drážka</a:t>
            </a:r>
            <a:endParaRPr lang="cs-CZ" dirty="0"/>
          </a:p>
        </p:txBody>
      </p:sp>
      <p:cxnSp>
        <p:nvCxnSpPr>
          <p:cNvPr id="16" name="Rovná spojovacia šípka 15"/>
          <p:cNvCxnSpPr/>
          <p:nvPr/>
        </p:nvCxnSpPr>
        <p:spPr>
          <a:xfrm rot="5400000">
            <a:off x="5143504" y="3286124"/>
            <a:ext cx="2071702" cy="785818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ál 16"/>
          <p:cNvSpPr/>
          <p:nvPr/>
        </p:nvSpPr>
        <p:spPr>
          <a:xfrm>
            <a:off x="5000628" y="2285992"/>
            <a:ext cx="3143272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k-SK" dirty="0" smtClean="0"/>
              <a:t>Stopkový </a:t>
            </a:r>
            <a:r>
              <a:rPr lang="sk-SK" dirty="0" err="1" smtClean="0"/>
              <a:t>drážkovač</a:t>
            </a:r>
            <a:endParaRPr lang="cs-CZ" dirty="0"/>
          </a:p>
        </p:txBody>
      </p:sp>
      <p:sp>
        <p:nvSpPr>
          <p:cNvPr id="18" name="Tlačidlo akcie: Domov 17">
            <a:hlinkClick r:id="rId4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latin typeface="+mn-lt"/>
              </a:rPr>
              <a:t>Frézovanie drážok</a:t>
            </a:r>
            <a:endParaRPr lang="cs-CZ" dirty="0">
              <a:latin typeface="+mn-lt"/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</a:rPr>
              <a:t>Drážky tvaru T</a:t>
            </a:r>
          </a:p>
          <a:p>
            <a:pPr lvl="1"/>
            <a:r>
              <a:rPr lang="sk-SK" dirty="0" smtClean="0"/>
              <a:t>Vyfrézujeme priebežnú drážku/kotúčovým </a:t>
            </a:r>
            <a:r>
              <a:rPr lang="sk-SK" dirty="0" err="1" smtClean="0"/>
              <a:t>drážkovačom</a:t>
            </a:r>
            <a:r>
              <a:rPr lang="sk-SK" dirty="0" smtClean="0"/>
              <a:t>/</a:t>
            </a:r>
          </a:p>
          <a:p>
            <a:pPr lvl="1"/>
            <a:endParaRPr lang="sk-SK" dirty="0" smtClean="0"/>
          </a:p>
          <a:p>
            <a:pPr lvl="1"/>
            <a:endParaRPr lang="sk-SK" dirty="0" smtClean="0"/>
          </a:p>
          <a:p>
            <a:pPr lvl="1"/>
            <a:endParaRPr lang="sk-SK" dirty="0" smtClean="0"/>
          </a:p>
          <a:p>
            <a:pPr lvl="1"/>
            <a:endParaRPr lang="sk-SK" dirty="0" smtClean="0"/>
          </a:p>
          <a:p>
            <a:pPr lvl="1"/>
            <a:endParaRPr lang="sk-SK" dirty="0" smtClean="0"/>
          </a:p>
          <a:p>
            <a:pPr lvl="1"/>
            <a:endParaRPr lang="sk-SK" dirty="0" smtClean="0"/>
          </a:p>
          <a:p>
            <a:pPr lvl="1"/>
            <a:r>
              <a:rPr lang="sk-SK" dirty="0" smtClean="0"/>
              <a:t>Vyfrézujeme drážku tvaru T/korunkovou frézou/</a:t>
            </a:r>
          </a:p>
        </p:txBody>
      </p:sp>
      <p:pic>
        <p:nvPicPr>
          <p:cNvPr id="4" name="Obrázok 3"/>
          <p:cNvPicPr/>
          <p:nvPr/>
        </p:nvPicPr>
        <p:blipFill>
          <a:blip r:embed="rId2"/>
          <a:srcRect l="34595" t="52582" r="52590" b="24171"/>
          <a:stretch>
            <a:fillRect/>
          </a:stretch>
        </p:blipFill>
        <p:spPr bwMode="auto">
          <a:xfrm>
            <a:off x="2928926" y="2500306"/>
            <a:ext cx="2286016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ok 4"/>
          <p:cNvPicPr/>
          <p:nvPr/>
        </p:nvPicPr>
        <p:blipFill>
          <a:blip r:embed="rId3"/>
          <a:srcRect l="27713" t="52414" r="55586" b="27131"/>
          <a:stretch>
            <a:fillRect/>
          </a:stretch>
        </p:blipFill>
        <p:spPr bwMode="auto">
          <a:xfrm>
            <a:off x="3000364" y="5214950"/>
            <a:ext cx="2571768" cy="1643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lačidlo akcie: Domov 5">
            <a:hlinkClick r:id="rId4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/>
              <a:t>Frézovanie drážok</a:t>
            </a:r>
            <a:endParaRPr lang="cs-CZ" dirty="0"/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FF0000"/>
                </a:solidFill>
              </a:rPr>
              <a:t>Rybinovité drážky</a:t>
            </a:r>
          </a:p>
          <a:p>
            <a:pPr lvl="1"/>
            <a:r>
              <a:rPr lang="sk-SK" dirty="0" smtClean="0"/>
              <a:t>Vyfrézujeme priebežnú drážku s vyľahčením</a:t>
            </a:r>
          </a:p>
          <a:p>
            <a:pPr lvl="1"/>
            <a:endParaRPr lang="sk-SK" dirty="0" smtClean="0"/>
          </a:p>
          <a:p>
            <a:pPr lvl="1"/>
            <a:endParaRPr lang="sk-SK" dirty="0" smtClean="0"/>
          </a:p>
          <a:p>
            <a:pPr lvl="1"/>
            <a:endParaRPr lang="sk-SK" dirty="0" smtClean="0"/>
          </a:p>
          <a:p>
            <a:pPr lvl="1"/>
            <a:endParaRPr lang="sk-SK" dirty="0" smtClean="0"/>
          </a:p>
          <a:p>
            <a:pPr lvl="1">
              <a:buNone/>
            </a:pPr>
            <a:endParaRPr lang="sk-SK" dirty="0" smtClean="0"/>
          </a:p>
          <a:p>
            <a:pPr lvl="1"/>
            <a:r>
              <a:rPr lang="sk-SK" dirty="0" smtClean="0"/>
              <a:t>Vyfrézujeme tvar rybinovitej drážky</a:t>
            </a:r>
            <a:endParaRPr lang="cs-CZ" dirty="0"/>
          </a:p>
        </p:txBody>
      </p:sp>
      <p:pic>
        <p:nvPicPr>
          <p:cNvPr id="5" name="Obrázok 4"/>
          <p:cNvPicPr/>
          <p:nvPr/>
        </p:nvPicPr>
        <p:blipFill>
          <a:blip r:embed="rId2"/>
          <a:srcRect l="27556" t="62368" r="61199" b="25669"/>
          <a:stretch>
            <a:fillRect/>
          </a:stretch>
        </p:blipFill>
        <p:spPr bwMode="auto">
          <a:xfrm>
            <a:off x="3071802" y="2571744"/>
            <a:ext cx="2857520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ok 5"/>
          <p:cNvPicPr/>
          <p:nvPr/>
        </p:nvPicPr>
        <p:blipFill>
          <a:blip r:embed="rId2"/>
          <a:srcRect l="39960" t="62561" r="47520" b="26055"/>
          <a:stretch>
            <a:fillRect/>
          </a:stretch>
        </p:blipFill>
        <p:spPr bwMode="auto">
          <a:xfrm>
            <a:off x="3000364" y="4857760"/>
            <a:ext cx="2928958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lačidlo akcie: Domov 6">
            <a:hlinkClick r:id="rId3" action="ppaction://hlinksldjump" highlightClick="1"/>
          </p:cNvPr>
          <p:cNvSpPr/>
          <p:nvPr/>
        </p:nvSpPr>
        <p:spPr>
          <a:xfrm>
            <a:off x="8215338" y="578645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ád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, klasic. ver.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ád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</TotalTime>
  <Words>268</Words>
  <Application>Microsoft Office PowerPoint</Application>
  <PresentationFormat>Prezentácia na obrazovke (4:3)</PresentationFormat>
  <Paragraphs>120</Paragraphs>
  <Slides>14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14</vt:i4>
      </vt:variant>
    </vt:vector>
  </HeadingPairs>
  <TitlesOfParts>
    <vt:vector size="15" baseType="lpstr">
      <vt:lpstr>Arkáda</vt:lpstr>
      <vt:lpstr>  Frézovanie  4/frézovanie drážok</vt:lpstr>
      <vt:lpstr>Frézovanie drážok</vt:lpstr>
      <vt:lpstr>Frézovanie drážok</vt:lpstr>
      <vt:lpstr>Frézovanie drážok</vt:lpstr>
      <vt:lpstr>Frézovanie drážok</vt:lpstr>
      <vt:lpstr>Frézovanie drážok</vt:lpstr>
      <vt:lpstr>Frézovanie drážok</vt:lpstr>
      <vt:lpstr>Frézovanie drážok</vt:lpstr>
      <vt:lpstr>Frézovanie drážok</vt:lpstr>
      <vt:lpstr>Frézovanie drážok</vt:lpstr>
      <vt:lpstr>Frézovanie drážok</vt:lpstr>
      <vt:lpstr>Frézovanie drážok</vt:lpstr>
      <vt:lpstr>Frézovanie drážok</vt:lpstr>
      <vt:lpstr>Frézovanie drážok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Frézovanie  4/upínanie materiálov</dc:title>
  <dc:creator>Hroško</dc:creator>
  <cp:lastModifiedBy>Hroško</cp:lastModifiedBy>
  <cp:revision>76</cp:revision>
  <dcterms:created xsi:type="dcterms:W3CDTF">2014-02-07T09:38:44Z</dcterms:created>
  <dcterms:modified xsi:type="dcterms:W3CDTF">2014-02-12T08:38:07Z</dcterms:modified>
</cp:coreProperties>
</file>