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10" name="Obdĺž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ĺž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ovná spojnic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ovná spojnic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ĺž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sk-SK"/>
          </a:p>
        </p:txBody>
      </p:sp>
      <p:sp>
        <p:nvSpPr>
          <p:cNvPr id="9" name="Obdĺž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ovná spojnic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ovná spojnic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ĺž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ovná spojnic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2" name="Zástupný symbol tex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14" name="Zástupný symbol tex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ĺž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obsah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21" name="Zástupný symbol dátum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3" name="Zástupný symbol päty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ĺž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ovná spojnic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ovná spojnic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ovná spojnic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dátum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Zástupný symbol päty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vná spojnic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E699E69-D325-4BB7-9B9F-8ADE8EA9CF48}" type="datetimeFigureOut">
              <a:rPr lang="sk-SK" smtClean="0"/>
              <a:pPr/>
              <a:t>7.2.2014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ĺž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vná spojnic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A4AD278-879D-43A0-AA1F-220514C464C8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2.xml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-frezy.cz/fotky4595/fotos/gen320/gen__vyr_484720373.jpg" TargetMode="External"/><Relationship Id="rId3" Type="http://schemas.openxmlformats.org/officeDocument/2006/relationships/hyperlink" Target="http://www.agi.sk/library/images/produkty/8.7.png" TargetMode="External"/><Relationship Id="rId7" Type="http://schemas.openxmlformats.org/officeDocument/2006/relationships/hyperlink" Target="http://www.mt-nastroje.sk/fotky16853/fotos/_vyr_5542620275.jpg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t-nastroje.sk/fotky16853/fotos/_vyr_5130260545_01.jpg" TargetMode="External"/><Relationship Id="rId11" Type="http://schemas.openxmlformats.org/officeDocument/2006/relationships/slide" Target="slide2.xml"/><Relationship Id="rId5" Type="http://schemas.openxmlformats.org/officeDocument/2006/relationships/hyperlink" Target="http://img16.tablica.pl/images_tablicapl/73460977_1_644x461_nowy-frez-walcowy-80-x-63-krapkowice.jpg" TargetMode="External"/><Relationship Id="rId10" Type="http://schemas.openxmlformats.org/officeDocument/2006/relationships/hyperlink" Target="http://www.duvako.sk/image/cache/data/Up&#237;n.DIN2080/7620-500x500.png" TargetMode="External"/><Relationship Id="rId4" Type="http://schemas.openxmlformats.org/officeDocument/2006/relationships/hyperlink" Target="http://www.mt-nastroje.sk/fotky16853/fotos/_vyr_5415810.jpg" TargetMode="External"/><Relationship Id="rId9" Type="http://schemas.openxmlformats.org/officeDocument/2006/relationships/hyperlink" Target="http://www.mt-nastroje.sk/fotky16853/fotos/gen320/gen__vyr_4816110a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/>
          <p:nvPr/>
        </p:nvPicPr>
        <p:blipFill>
          <a:blip r:embed="rId2"/>
          <a:srcRect l="28283" t="17238" r="27780" b="5500"/>
          <a:stretch>
            <a:fillRect/>
          </a:stretch>
        </p:blipFill>
        <p:spPr bwMode="auto">
          <a:xfrm>
            <a:off x="3643306" y="857232"/>
            <a:ext cx="3571900" cy="350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k-SK" sz="8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FRÉZOVANIE </a:t>
            </a:r>
            <a:r>
              <a:rPr lang="sk-SK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sk-SK" sz="4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500694" y="5003322"/>
            <a:ext cx="2957506" cy="1371600"/>
          </a:xfrm>
        </p:spPr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Bc. Pavol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Hroško</a:t>
            </a: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SOŠ strojnícka</a:t>
            </a: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Považská Bystrica</a:t>
            </a:r>
            <a:endParaRPr lang="sk-SK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obsah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>
                <a:hlinkClick r:id="rId2" action="ppaction://hlinksldjump"/>
              </a:rPr>
              <a:t>Druhy frézovacích nástrojov - podľa plôch na ktorých sú rezné hrany</a:t>
            </a:r>
            <a:endParaRPr lang="sk-SK" dirty="0" smtClean="0"/>
          </a:p>
          <a:p>
            <a:r>
              <a:rPr lang="sk-SK" dirty="0" smtClean="0">
                <a:hlinkClick r:id="rId3" action="ppaction://hlinksldjump"/>
              </a:rPr>
              <a:t>Druhy frézovacích nástrojov – podľa plôch, na ktorých sú rezné hrany</a:t>
            </a:r>
            <a:endParaRPr lang="sk-SK" dirty="0" smtClean="0"/>
          </a:p>
          <a:p>
            <a:r>
              <a:rPr lang="sk-SK" dirty="0" smtClean="0">
                <a:hlinkClick r:id="rId4" action="ppaction://hlinksldjump"/>
              </a:rPr>
              <a:t>Druhy frézovacích nástrojov – podľa spôsobu upínania</a:t>
            </a:r>
            <a:endParaRPr lang="sk-SK" dirty="0" smtClean="0"/>
          </a:p>
          <a:p>
            <a:r>
              <a:rPr lang="sk-SK" dirty="0" smtClean="0">
                <a:hlinkClick r:id="rId5" action="ppaction://hlinksldjump"/>
              </a:rPr>
              <a:t>Upínanie </a:t>
            </a:r>
            <a:r>
              <a:rPr lang="sk-SK" dirty="0" err="1" smtClean="0">
                <a:hlinkClick r:id="rId5" action="ppaction://hlinksldjump"/>
              </a:rPr>
              <a:t>nástrčných</a:t>
            </a:r>
            <a:r>
              <a:rPr lang="sk-SK" dirty="0" smtClean="0">
                <a:hlinkClick r:id="rId5" action="ppaction://hlinksldjump"/>
              </a:rPr>
              <a:t> nástrojov</a:t>
            </a:r>
            <a:endParaRPr lang="sk-SK" dirty="0" smtClean="0"/>
          </a:p>
          <a:p>
            <a:r>
              <a:rPr lang="sk-SK" dirty="0" smtClean="0">
                <a:hlinkClick r:id="rId6" action="ppaction://hlinksldjump"/>
              </a:rPr>
              <a:t>Upínanie stopkových nástrojov – s kužeľovou stopkou</a:t>
            </a:r>
            <a:endParaRPr lang="sk-SK" dirty="0" smtClean="0"/>
          </a:p>
          <a:p>
            <a:r>
              <a:rPr lang="sk-SK" dirty="0" smtClean="0">
                <a:hlinkClick r:id="rId7" action="ppaction://hlinksldjump"/>
              </a:rPr>
              <a:t>Upínanie stopkových nástrojov – s valcovou stopkou</a:t>
            </a:r>
            <a:endParaRPr lang="sk-SK" dirty="0" smtClean="0"/>
          </a:p>
          <a:p>
            <a:r>
              <a:rPr lang="sk-SK" dirty="0" smtClean="0">
                <a:hlinkClick r:id="rId8" action="ppaction://hlinksldjump"/>
              </a:rPr>
              <a:t>Zdroje</a:t>
            </a:r>
            <a:endParaRPr lang="sk-SK" dirty="0" smtClean="0"/>
          </a:p>
          <a:p>
            <a:endParaRPr lang="cs-CZ" dirty="0"/>
          </a:p>
        </p:txBody>
      </p:sp>
      <p:sp>
        <p:nvSpPr>
          <p:cNvPr id="4" name="Tlačidlo akcie: Domov 3">
            <a:hlinkClick r:id="rId9" action="ppaction://hlinksldjump" highlightClick="1"/>
          </p:cNvPr>
          <p:cNvSpPr/>
          <p:nvPr/>
        </p:nvSpPr>
        <p:spPr>
          <a:xfrm>
            <a:off x="8286776" y="5857892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Druhy frézovacích nástrojov</a:t>
            </a:r>
            <a:endParaRPr lang="sk-SK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Frézy rozdeľujeme podľa viacerých kritérií: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sk-SK" u="sng" dirty="0" smtClean="0">
                <a:latin typeface="Times New Roman" pitchFamily="18" charset="0"/>
                <a:cs typeface="Times New Roman" pitchFamily="18" charset="0"/>
              </a:rPr>
              <a:t>Podľa plôch, na ktorých sú rezné hrany</a:t>
            </a:r>
          </a:p>
          <a:p>
            <a:pPr marL="822960" lvl="1" indent="-457200">
              <a:buFont typeface="Wingdings" pitchFamily="2" charset="2"/>
              <a:buChar char="§"/>
            </a:pPr>
            <a:r>
              <a:rPr lang="sk-SK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Valcové frézy</a:t>
            </a:r>
          </a:p>
          <a:p>
            <a:pPr marL="822960" lvl="1" indent="-457200">
              <a:buFont typeface="+mj-lt"/>
              <a:buAutoNum type="alphaLcPeriod"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marL="822960" lvl="1" indent="-457200">
              <a:buFont typeface="+mj-lt"/>
              <a:buAutoNum type="alphaLcPeriod"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marL="822960" lvl="1" indent="-457200">
              <a:buFont typeface="Wingdings" pitchFamily="2" charset="2"/>
              <a:buChar char="§"/>
            </a:pPr>
            <a:r>
              <a:rPr lang="sk-SK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Kužeľové frézy                            </a:t>
            </a:r>
          </a:p>
          <a:p>
            <a:pPr marL="822960" lvl="1" indent="-457200">
              <a:buFont typeface="+mj-lt"/>
              <a:buAutoNum type="alphaLcPeriod"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marL="822960" lvl="1" indent="-457200">
              <a:buFont typeface="+mj-lt"/>
              <a:buAutoNum type="alphaLcPeriod"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marL="822960" lvl="1" indent="-457200">
              <a:buFont typeface="Wingdings" pitchFamily="2" charset="2"/>
              <a:buChar char="§"/>
            </a:pPr>
            <a:r>
              <a:rPr lang="sk-SK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Čelné frézy  </a:t>
            </a:r>
          </a:p>
          <a:p>
            <a:pPr marL="822960" lvl="1" indent="-457200">
              <a:buFont typeface="+mj-lt"/>
              <a:buAutoNum type="alphaLcPeriod"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marL="822960" lvl="1" indent="-457200">
              <a:buFont typeface="+mj-lt"/>
              <a:buAutoNum type="alphaLcPeriod"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marL="822960" lvl="1" indent="-457200">
              <a:buFont typeface="Wingdings" pitchFamily="2" charset="2"/>
              <a:buChar char="§"/>
            </a:pPr>
            <a:r>
              <a:rPr lang="sk-SK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Kotúčové frézy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sk-SK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ok 3"/>
          <p:cNvPicPr/>
          <p:nvPr/>
        </p:nvPicPr>
        <p:blipFill>
          <a:blip r:embed="rId3" cstate="print"/>
          <a:srcRect l="14035" t="38329" r="55883" b="24079"/>
          <a:stretch>
            <a:fillRect/>
          </a:stretch>
        </p:blipFill>
        <p:spPr bwMode="auto">
          <a:xfrm>
            <a:off x="3286116" y="2500306"/>
            <a:ext cx="92869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Obrázok 6"/>
          <p:cNvPicPr/>
          <p:nvPr/>
        </p:nvPicPr>
        <p:blipFill>
          <a:blip r:embed="rId4" cstate="print"/>
          <a:srcRect l="15531" t="37592" r="58649" b="22359"/>
          <a:stretch>
            <a:fillRect/>
          </a:stretch>
        </p:blipFill>
        <p:spPr bwMode="auto">
          <a:xfrm>
            <a:off x="5357818" y="5715016"/>
            <a:ext cx="92869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Obrázok 7"/>
          <p:cNvPicPr/>
          <p:nvPr/>
        </p:nvPicPr>
        <p:blipFill>
          <a:blip r:embed="rId5" cstate="print"/>
          <a:srcRect l="7969" t="32187" r="51641" b="16953"/>
          <a:stretch>
            <a:fillRect/>
          </a:stretch>
        </p:blipFill>
        <p:spPr bwMode="auto">
          <a:xfrm>
            <a:off x="3286116" y="4500570"/>
            <a:ext cx="1285884" cy="1143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ázok 8"/>
          <p:cNvPicPr/>
          <p:nvPr/>
        </p:nvPicPr>
        <p:blipFill>
          <a:blip r:embed="rId6"/>
          <a:srcRect l="19472" t="37649" r="62707" b="21995"/>
          <a:stretch>
            <a:fillRect/>
          </a:stretch>
        </p:blipFill>
        <p:spPr bwMode="auto">
          <a:xfrm>
            <a:off x="4786314" y="3071811"/>
            <a:ext cx="714380" cy="1214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lačidlo akcie: Domov 9">
            <a:hlinkClick r:id="rId7" action="ppaction://hlinksldjump" highlightClick="1"/>
          </p:cNvPr>
          <p:cNvSpPr/>
          <p:nvPr/>
        </p:nvSpPr>
        <p:spPr>
          <a:xfrm>
            <a:off x="8286776" y="5857892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spd="slow">
    <p:randomBar dir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Druhy frézovacích nástrojov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endParaRPr lang="sk-SK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sk-SK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sk-SK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Tvarové frézy </a:t>
            </a:r>
          </a:p>
          <a:p>
            <a:pPr marL="457200" indent="-457200">
              <a:buFont typeface="+mj-lt"/>
              <a:buAutoNum type="alphaLcPeriod"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lphaLcPeriod"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sk-SK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sk-SK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Špeciálne frézy  </a:t>
            </a:r>
          </a:p>
          <a:p>
            <a:pPr marL="457200" indent="-457200">
              <a:buFont typeface="+mj-lt"/>
              <a:buAutoNum type="alphaLcPeriod"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sk-SK" dirty="0"/>
          </a:p>
        </p:txBody>
      </p:sp>
      <p:pic>
        <p:nvPicPr>
          <p:cNvPr id="4" name="Obrázok 3"/>
          <p:cNvPicPr/>
          <p:nvPr/>
        </p:nvPicPr>
        <p:blipFill>
          <a:blip r:embed="rId3" cstate="print"/>
          <a:srcRect l="12764" t="33186" r="56077" b="18141"/>
          <a:stretch>
            <a:fillRect/>
          </a:stretch>
        </p:blipFill>
        <p:spPr bwMode="auto">
          <a:xfrm>
            <a:off x="3428992" y="2143116"/>
            <a:ext cx="1571636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ok 4"/>
          <p:cNvPicPr/>
          <p:nvPr/>
        </p:nvPicPr>
        <p:blipFill>
          <a:blip r:embed="rId4"/>
          <a:srcRect l="5384" t="50739" r="63283" b="36699"/>
          <a:stretch>
            <a:fillRect/>
          </a:stretch>
        </p:blipFill>
        <p:spPr bwMode="auto">
          <a:xfrm>
            <a:off x="3714744" y="4286256"/>
            <a:ext cx="4286280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lačidlo akcie: Domov 5">
            <a:hlinkClick r:id="rId5" action="ppaction://hlinksldjump" highlightClick="1"/>
          </p:cNvPr>
          <p:cNvSpPr/>
          <p:nvPr/>
        </p:nvSpPr>
        <p:spPr>
          <a:xfrm>
            <a:off x="8286776" y="5857892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spd="slow">
    <p:randomBar dir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Druhy frézovacích nástrojov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k-SK" u="sng" dirty="0" smtClean="0"/>
              <a:t>Frézy podľa spôsobu upínania:</a:t>
            </a:r>
          </a:p>
          <a:p>
            <a:pPr lvl="1">
              <a:buFont typeface="Wingdings" pitchFamily="2" charset="2"/>
              <a:buChar char="§"/>
            </a:pPr>
            <a:r>
              <a:rPr lang="sk-SK" sz="2400" dirty="0" err="1" smtClean="0">
                <a:solidFill>
                  <a:srgbClr val="0070C0"/>
                </a:solidFill>
              </a:rPr>
              <a:t>Nástrčné</a:t>
            </a:r>
            <a:r>
              <a:rPr lang="sk-SK" sz="2400" dirty="0" smtClean="0">
                <a:solidFill>
                  <a:srgbClr val="0070C0"/>
                </a:solidFill>
              </a:rPr>
              <a:t> </a:t>
            </a:r>
          </a:p>
          <a:p>
            <a:pPr lvl="1">
              <a:buFont typeface="Wingdings" pitchFamily="2" charset="2"/>
              <a:buChar char="§"/>
            </a:pPr>
            <a:endParaRPr lang="sk-SK" dirty="0" smtClean="0"/>
          </a:p>
          <a:p>
            <a:pPr lvl="1">
              <a:buFont typeface="Wingdings" pitchFamily="2" charset="2"/>
              <a:buChar char="§"/>
            </a:pPr>
            <a:endParaRPr lang="sk-SK" dirty="0" smtClean="0"/>
          </a:p>
          <a:p>
            <a:pPr lvl="1">
              <a:buFont typeface="Wingdings" pitchFamily="2" charset="2"/>
              <a:buChar char="§"/>
            </a:pPr>
            <a:endParaRPr lang="sk-SK" dirty="0" smtClean="0"/>
          </a:p>
          <a:p>
            <a:pPr lvl="1">
              <a:buFont typeface="Wingdings" pitchFamily="2" charset="2"/>
              <a:buChar char="§"/>
            </a:pPr>
            <a:endParaRPr lang="sk-SK" dirty="0" smtClean="0"/>
          </a:p>
          <a:p>
            <a:pPr lvl="1">
              <a:buFont typeface="Wingdings" pitchFamily="2" charset="2"/>
              <a:buChar char="§"/>
            </a:pPr>
            <a:endParaRPr lang="sk-SK" dirty="0" smtClean="0"/>
          </a:p>
          <a:p>
            <a:pPr lvl="1">
              <a:buFont typeface="Wingdings" pitchFamily="2" charset="2"/>
              <a:buChar char="§"/>
            </a:pPr>
            <a:r>
              <a:rPr lang="sk-SK" sz="2400" dirty="0" smtClean="0">
                <a:solidFill>
                  <a:srgbClr val="0070C0"/>
                </a:solidFill>
              </a:rPr>
              <a:t>Stopkové: </a:t>
            </a:r>
          </a:p>
          <a:p>
            <a:pPr lvl="2">
              <a:buFont typeface="Wingdings" pitchFamily="2" charset="2"/>
              <a:buChar char="ü"/>
            </a:pPr>
            <a:r>
              <a:rPr lang="sk-SK" sz="2000" dirty="0" smtClean="0"/>
              <a:t>S kužeľovou stopkou </a:t>
            </a:r>
          </a:p>
          <a:p>
            <a:pPr lvl="2">
              <a:buFont typeface="Wingdings" pitchFamily="2" charset="2"/>
              <a:buChar char="ü"/>
            </a:pPr>
            <a:endParaRPr lang="sk-SK" dirty="0" smtClean="0"/>
          </a:p>
          <a:p>
            <a:pPr lvl="2">
              <a:buFont typeface="Wingdings" pitchFamily="2" charset="2"/>
              <a:buChar char="ü"/>
            </a:pPr>
            <a:endParaRPr lang="sk-SK" dirty="0" smtClean="0"/>
          </a:p>
          <a:p>
            <a:pPr lvl="2">
              <a:buFont typeface="Wingdings" pitchFamily="2" charset="2"/>
              <a:buChar char="ü"/>
            </a:pPr>
            <a:r>
              <a:rPr lang="sk-SK" sz="2000" dirty="0" smtClean="0"/>
              <a:t>S valcovou stopkou </a:t>
            </a:r>
            <a:endParaRPr lang="sk-SK" sz="2000" dirty="0"/>
          </a:p>
        </p:txBody>
      </p:sp>
      <p:pic>
        <p:nvPicPr>
          <p:cNvPr id="4" name="Obrázok 3"/>
          <p:cNvPicPr/>
          <p:nvPr/>
        </p:nvPicPr>
        <p:blipFill>
          <a:blip r:embed="rId3"/>
          <a:srcRect l="22753" t="37623" r="65657" b="21803"/>
          <a:stretch>
            <a:fillRect/>
          </a:stretch>
        </p:blipFill>
        <p:spPr bwMode="auto">
          <a:xfrm rot="16200000">
            <a:off x="5429256" y="4786322"/>
            <a:ext cx="1000132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ok 4"/>
          <p:cNvPicPr/>
          <p:nvPr/>
        </p:nvPicPr>
        <p:blipFill>
          <a:blip r:embed="rId4"/>
          <a:srcRect l="22021" t="31901" r="64920" b="16321"/>
          <a:stretch>
            <a:fillRect/>
          </a:stretch>
        </p:blipFill>
        <p:spPr bwMode="auto">
          <a:xfrm rot="16200000">
            <a:off x="5500695" y="3643312"/>
            <a:ext cx="857255" cy="2714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Obrázok 5"/>
          <p:cNvPicPr/>
          <p:nvPr/>
        </p:nvPicPr>
        <p:blipFill>
          <a:blip r:embed="rId5"/>
          <a:srcRect l="7969" t="32187" r="51641" b="16953"/>
          <a:stretch>
            <a:fillRect/>
          </a:stretch>
        </p:blipFill>
        <p:spPr bwMode="auto">
          <a:xfrm>
            <a:off x="2714612" y="2214554"/>
            <a:ext cx="2286016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Obrázok 6"/>
          <p:cNvPicPr/>
          <p:nvPr/>
        </p:nvPicPr>
        <p:blipFill>
          <a:blip r:embed="rId6"/>
          <a:srcRect l="15531" t="37592" r="58649" b="22359"/>
          <a:stretch>
            <a:fillRect/>
          </a:stretch>
        </p:blipFill>
        <p:spPr bwMode="auto">
          <a:xfrm>
            <a:off x="5357818" y="2214554"/>
            <a:ext cx="2143140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lačidlo akcie: Domov 7">
            <a:hlinkClick r:id="rId7" action="ppaction://hlinksldjump" highlightClick="1"/>
          </p:cNvPr>
          <p:cNvSpPr/>
          <p:nvPr/>
        </p:nvSpPr>
        <p:spPr>
          <a:xfrm>
            <a:off x="8286776" y="5857892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spd="slow">
    <p:randomBar dir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Upínanie </a:t>
            </a:r>
            <a:r>
              <a:rPr lang="sk-SK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nástrčných</a:t>
            </a:r>
            <a:r>
              <a:rPr lang="sk-SK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nástrojov</a:t>
            </a:r>
            <a:endParaRPr lang="sk-SK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sk-SK" dirty="0" smtClean="0">
                <a:solidFill>
                  <a:srgbClr val="0070C0"/>
                </a:solidFill>
              </a:rPr>
              <a:t>Na frézovacie tŕne: </a:t>
            </a:r>
          </a:p>
        </p:txBody>
      </p:sp>
      <p:pic>
        <p:nvPicPr>
          <p:cNvPr id="4" name="Obrázok 3"/>
          <p:cNvPicPr/>
          <p:nvPr/>
        </p:nvPicPr>
        <p:blipFill>
          <a:blip r:embed="rId3"/>
          <a:srcRect l="7416" t="39312" r="50350" b="22359"/>
          <a:stretch>
            <a:fillRect/>
          </a:stretch>
        </p:blipFill>
        <p:spPr bwMode="auto">
          <a:xfrm>
            <a:off x="1357290" y="2071678"/>
            <a:ext cx="6215106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Obdĺžnik 4"/>
          <p:cNvSpPr/>
          <p:nvPr/>
        </p:nvSpPr>
        <p:spPr>
          <a:xfrm>
            <a:off x="1928794" y="2285992"/>
            <a:ext cx="250033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Vymedzovací krúžok</a:t>
            </a:r>
            <a:endParaRPr lang="sk-SK" dirty="0"/>
          </a:p>
        </p:txBody>
      </p:sp>
      <p:sp>
        <p:nvSpPr>
          <p:cNvPr id="7" name="Obdĺžnik 6"/>
          <p:cNvSpPr/>
          <p:nvPr/>
        </p:nvSpPr>
        <p:spPr>
          <a:xfrm>
            <a:off x="4929190" y="4500570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err="1" smtClean="0"/>
              <a:t>Unášacie</a:t>
            </a:r>
            <a:r>
              <a:rPr lang="sk-SK" dirty="0" smtClean="0"/>
              <a:t> pero</a:t>
            </a:r>
            <a:endParaRPr lang="sk-SK" dirty="0"/>
          </a:p>
        </p:txBody>
      </p:sp>
      <p:sp>
        <p:nvSpPr>
          <p:cNvPr id="8" name="Obdĺžnik 7"/>
          <p:cNvSpPr/>
          <p:nvPr/>
        </p:nvSpPr>
        <p:spPr>
          <a:xfrm>
            <a:off x="4071934" y="5643578"/>
            <a:ext cx="228601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Frézovací nástroj</a:t>
            </a:r>
            <a:endParaRPr lang="sk-SK" dirty="0"/>
          </a:p>
        </p:txBody>
      </p:sp>
      <p:sp>
        <p:nvSpPr>
          <p:cNvPr id="13" name="Obdĺžnik 12"/>
          <p:cNvSpPr/>
          <p:nvPr/>
        </p:nvSpPr>
        <p:spPr>
          <a:xfrm>
            <a:off x="6357950" y="1571612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Frézovací tŕň</a:t>
            </a:r>
            <a:endParaRPr lang="sk-SK" dirty="0"/>
          </a:p>
        </p:txBody>
      </p:sp>
      <p:cxnSp>
        <p:nvCxnSpPr>
          <p:cNvPr id="15" name="Rovná spojovacia šípka 14"/>
          <p:cNvCxnSpPr/>
          <p:nvPr/>
        </p:nvCxnSpPr>
        <p:spPr>
          <a:xfrm rot="10800000" flipV="1">
            <a:off x="5286380" y="1928802"/>
            <a:ext cx="1285884" cy="12144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lačidlo akcie: Domov 9">
            <a:hlinkClick r:id="rId4" action="ppaction://hlinksldjump" highlightClick="1"/>
          </p:cNvPr>
          <p:cNvSpPr/>
          <p:nvPr/>
        </p:nvSpPr>
        <p:spPr>
          <a:xfrm>
            <a:off x="8286776" y="5857892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spd="slow">
    <p:randomBar dir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Upínanie stopkových nástrojov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sk-SK" dirty="0" smtClean="0">
                <a:solidFill>
                  <a:srgbClr val="0070C0"/>
                </a:solidFill>
              </a:rPr>
              <a:t>S kužeľovou stopkou:</a:t>
            </a:r>
            <a:endParaRPr lang="sk-SK" dirty="0">
              <a:solidFill>
                <a:srgbClr val="0070C0"/>
              </a:solidFill>
            </a:endParaRPr>
          </a:p>
        </p:txBody>
      </p:sp>
      <p:pic>
        <p:nvPicPr>
          <p:cNvPr id="8" name="Obrázok 7"/>
          <p:cNvPicPr/>
          <p:nvPr/>
        </p:nvPicPr>
        <p:blipFill>
          <a:blip r:embed="rId3"/>
          <a:srcRect l="11658" t="42015" r="54960" b="29238"/>
          <a:stretch>
            <a:fillRect/>
          </a:stretch>
        </p:blipFill>
        <p:spPr bwMode="auto">
          <a:xfrm>
            <a:off x="714348" y="2735174"/>
            <a:ext cx="3496927" cy="1979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ázok 8"/>
          <p:cNvPicPr/>
          <p:nvPr/>
        </p:nvPicPr>
        <p:blipFill>
          <a:blip r:embed="rId4"/>
          <a:srcRect l="22021" t="31901" r="64920" b="16321"/>
          <a:stretch>
            <a:fillRect/>
          </a:stretch>
        </p:blipFill>
        <p:spPr bwMode="auto">
          <a:xfrm rot="5400000">
            <a:off x="5715006" y="1857365"/>
            <a:ext cx="1214447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Bublina v tvare šípky nahor 9"/>
          <p:cNvSpPr/>
          <p:nvPr/>
        </p:nvSpPr>
        <p:spPr>
          <a:xfrm>
            <a:off x="4714876" y="4643446"/>
            <a:ext cx="3143272" cy="857256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Stopkový </a:t>
            </a:r>
            <a:r>
              <a:rPr lang="sk-SK" dirty="0" err="1" smtClean="0"/>
              <a:t>drážkovač</a:t>
            </a:r>
            <a:r>
              <a:rPr lang="sk-SK" dirty="0" smtClean="0"/>
              <a:t> s kužeľovou stopkou</a:t>
            </a:r>
            <a:endParaRPr lang="sk-SK" dirty="0"/>
          </a:p>
        </p:txBody>
      </p:sp>
      <p:sp>
        <p:nvSpPr>
          <p:cNvPr id="11" name="Bublina v tvare šípky nahor 10"/>
          <p:cNvSpPr/>
          <p:nvPr/>
        </p:nvSpPr>
        <p:spPr>
          <a:xfrm>
            <a:off x="1142976" y="5000636"/>
            <a:ext cx="2857520" cy="92869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Upínacie puzdro</a:t>
            </a:r>
            <a:endParaRPr lang="sk-SK" dirty="0"/>
          </a:p>
        </p:txBody>
      </p:sp>
      <p:sp>
        <p:nvSpPr>
          <p:cNvPr id="12" name="Tlačidlo akcie: Domov 11">
            <a:hlinkClick r:id="rId5" action="ppaction://hlinksldjump" highlightClick="1"/>
          </p:cNvPr>
          <p:cNvSpPr/>
          <p:nvPr/>
        </p:nvSpPr>
        <p:spPr>
          <a:xfrm>
            <a:off x="8286776" y="5857892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spd="slow">
    <p:randomBar dir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Upínanie stopkových nástrojov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7467600" cy="487375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sk-SK" dirty="0" smtClean="0">
                <a:solidFill>
                  <a:srgbClr val="0070C0"/>
                </a:solidFill>
              </a:rPr>
              <a:t>S valcovou stopkou: </a:t>
            </a:r>
          </a:p>
          <a:p>
            <a:pPr>
              <a:buNone/>
            </a:pPr>
            <a:endParaRPr lang="sk-SK" dirty="0"/>
          </a:p>
        </p:txBody>
      </p:sp>
      <p:pic>
        <p:nvPicPr>
          <p:cNvPr id="4" name="Obrázok 3"/>
          <p:cNvPicPr/>
          <p:nvPr/>
        </p:nvPicPr>
        <p:blipFill>
          <a:blip r:embed="rId3"/>
          <a:srcRect l="18850" t="48649" r="61969" b="33415"/>
          <a:stretch>
            <a:fillRect/>
          </a:stretch>
        </p:blipFill>
        <p:spPr bwMode="auto">
          <a:xfrm>
            <a:off x="2786050" y="3143248"/>
            <a:ext cx="328614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ok 4"/>
          <p:cNvPicPr/>
          <p:nvPr/>
        </p:nvPicPr>
        <p:blipFill>
          <a:blip r:embed="rId4"/>
          <a:srcRect l="20879" t="40049" r="63260" b="23833"/>
          <a:stretch>
            <a:fillRect/>
          </a:stretch>
        </p:blipFill>
        <p:spPr bwMode="auto">
          <a:xfrm>
            <a:off x="7215206" y="3429000"/>
            <a:ext cx="916615" cy="1562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Obrázok 5"/>
          <p:cNvPicPr/>
          <p:nvPr/>
        </p:nvPicPr>
        <p:blipFill>
          <a:blip r:embed="rId5"/>
          <a:srcRect l="22753" t="37623" r="65657" b="21803"/>
          <a:stretch>
            <a:fillRect/>
          </a:stretch>
        </p:blipFill>
        <p:spPr bwMode="auto">
          <a:xfrm>
            <a:off x="1000100" y="3357562"/>
            <a:ext cx="672067" cy="1754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Bublina v tvare šípky nahor 16"/>
          <p:cNvSpPr/>
          <p:nvPr/>
        </p:nvSpPr>
        <p:spPr>
          <a:xfrm>
            <a:off x="214282" y="5357826"/>
            <a:ext cx="2214578" cy="78581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Stopková fréza s valcovou stopkou</a:t>
            </a:r>
            <a:endParaRPr lang="sk-SK" dirty="0"/>
          </a:p>
        </p:txBody>
      </p:sp>
      <p:sp>
        <p:nvSpPr>
          <p:cNvPr id="22" name="Bublina v tvare šípky dolu 21"/>
          <p:cNvSpPr/>
          <p:nvPr/>
        </p:nvSpPr>
        <p:spPr>
          <a:xfrm>
            <a:off x="2571736" y="2071678"/>
            <a:ext cx="3929090" cy="92869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Frézovacia upínacia hlavička </a:t>
            </a:r>
          </a:p>
          <a:p>
            <a:pPr algn="ctr"/>
            <a:r>
              <a:rPr lang="sk-SK" dirty="0" smtClean="0"/>
              <a:t>s kľúčom</a:t>
            </a:r>
            <a:endParaRPr lang="sk-SK" dirty="0"/>
          </a:p>
        </p:txBody>
      </p:sp>
      <p:sp>
        <p:nvSpPr>
          <p:cNvPr id="24" name="Bublina v tvare šípky nahor 23"/>
          <p:cNvSpPr/>
          <p:nvPr/>
        </p:nvSpPr>
        <p:spPr>
          <a:xfrm>
            <a:off x="6572264" y="5143512"/>
            <a:ext cx="2214578" cy="642942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Upínacie puzdro</a:t>
            </a:r>
            <a:endParaRPr lang="sk-SK" dirty="0"/>
          </a:p>
        </p:txBody>
      </p:sp>
      <p:sp>
        <p:nvSpPr>
          <p:cNvPr id="10" name="Tlačidlo akcie: Domov 9">
            <a:hlinkClick r:id="rId6" action="ppaction://hlinksldjump" highlightClick="1"/>
          </p:cNvPr>
          <p:cNvSpPr/>
          <p:nvPr/>
        </p:nvSpPr>
        <p:spPr>
          <a:xfrm>
            <a:off x="8286776" y="5857892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spd="slow">
    <p:randomBar dir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latin typeface="Times New Roman" pitchFamily="18" charset="0"/>
                <a:cs typeface="Times New Roman" pitchFamily="18" charset="0"/>
              </a:rPr>
              <a:t>Zdroje</a:t>
            </a:r>
            <a:endParaRPr lang="sk-SK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sk-SK" dirty="0" smtClean="0">
                <a:hlinkClick r:id="rId3"/>
              </a:rPr>
              <a:t>http://www.agi.sk/library/images/produkty/8.7.png</a:t>
            </a:r>
            <a:endParaRPr lang="sk-SK" dirty="0" smtClean="0"/>
          </a:p>
          <a:p>
            <a:pPr>
              <a:buFont typeface="Wingdings" pitchFamily="2" charset="2"/>
              <a:buChar char="Ø"/>
            </a:pPr>
            <a:r>
              <a:rPr lang="sk-SK" dirty="0" smtClean="0">
                <a:hlinkClick r:id="rId4"/>
              </a:rPr>
              <a:t>http://www.mt-nastroje.sk/fotky16853/fotos/_vyr_5415810.jpg</a:t>
            </a:r>
            <a:endParaRPr lang="sk-SK" dirty="0" smtClean="0"/>
          </a:p>
          <a:p>
            <a:pPr>
              <a:buFont typeface="Wingdings" pitchFamily="2" charset="2"/>
              <a:buChar char="Ø"/>
            </a:pPr>
            <a:r>
              <a:rPr lang="sk-SK" dirty="0" smtClean="0">
                <a:hlinkClick r:id="rId5"/>
              </a:rPr>
              <a:t>http://img16.tablica.pl/images_tablicapl/73460977_1_644x461_nowy-frez-walcowy-80-x-63-krapkowice.jpg</a:t>
            </a:r>
            <a:endParaRPr lang="sk-SK" dirty="0" smtClean="0"/>
          </a:p>
          <a:p>
            <a:pPr>
              <a:buFont typeface="Wingdings" pitchFamily="2" charset="2"/>
              <a:buChar char="Ø"/>
            </a:pPr>
            <a:r>
              <a:rPr lang="sk-SK" dirty="0" smtClean="0">
                <a:hlinkClick r:id="rId6"/>
              </a:rPr>
              <a:t>http://www.mt-nastroje.sk/fotky16853/fotos/_vyr_5130260545_01.jpg</a:t>
            </a:r>
            <a:endParaRPr lang="sk-SK" dirty="0" smtClean="0"/>
          </a:p>
          <a:p>
            <a:pPr>
              <a:buFont typeface="Wingdings" pitchFamily="2" charset="2"/>
              <a:buChar char="Ø"/>
            </a:pPr>
            <a:r>
              <a:rPr lang="sk-SK" dirty="0" smtClean="0">
                <a:hlinkClick r:id="rId7"/>
              </a:rPr>
              <a:t>http://www.mt-nastroje.sk/fotky16853/fotos/_vyr_5542620275.jpg</a:t>
            </a:r>
            <a:endParaRPr lang="sk-SK" dirty="0" smtClean="0"/>
          </a:p>
          <a:p>
            <a:pPr>
              <a:buFont typeface="Wingdings" pitchFamily="2" charset="2"/>
              <a:buChar char="Ø"/>
            </a:pPr>
            <a:r>
              <a:rPr lang="sk-SK" dirty="0" smtClean="0">
                <a:hlinkClick r:id="rId8"/>
              </a:rPr>
              <a:t>http://www.i-frezy.cz/fotky4595/fotos/gen320/gen__vyr_484720373.jpg</a:t>
            </a:r>
            <a:endParaRPr lang="sk-SK" dirty="0" smtClean="0"/>
          </a:p>
          <a:p>
            <a:pPr>
              <a:buFont typeface="Wingdings" pitchFamily="2" charset="2"/>
              <a:buChar char="Ø"/>
            </a:pPr>
            <a:r>
              <a:rPr lang="sk-SK" dirty="0" smtClean="0">
                <a:hlinkClick r:id="rId9"/>
              </a:rPr>
              <a:t>http://www.mt-nastroje.sk/fotky16853/fotos/gen320/gen__vyr_4816110a.jpg</a:t>
            </a:r>
            <a:endParaRPr lang="sk-SK" dirty="0" smtClean="0"/>
          </a:p>
          <a:p>
            <a:pPr>
              <a:buFont typeface="Wingdings" pitchFamily="2" charset="2"/>
              <a:buChar char="Ø"/>
            </a:pPr>
            <a:r>
              <a:rPr lang="sk-SK" dirty="0" smtClean="0">
                <a:hlinkClick r:id="rId10"/>
              </a:rPr>
              <a:t>http://www.duvako.sk/image/cache/data/Upín.DIN2080/7620-500x500.png</a:t>
            </a:r>
            <a:endParaRPr lang="sk-SK" dirty="0" smtClean="0"/>
          </a:p>
          <a:p>
            <a:pPr>
              <a:buFont typeface="Wingdings" pitchFamily="2" charset="2"/>
              <a:buChar char="Ø"/>
            </a:pPr>
            <a:r>
              <a:rPr lang="sk-SK" dirty="0" smtClean="0"/>
              <a:t>Doc. Ing. Dušan </a:t>
            </a:r>
            <a:r>
              <a:rPr lang="sk-SK" dirty="0" err="1" smtClean="0"/>
              <a:t>Driensky</a:t>
            </a:r>
            <a:r>
              <a:rPr lang="sk-SK" dirty="0" smtClean="0"/>
              <a:t>, CSc. - Ing. Pavol Fúrik – </a:t>
            </a:r>
          </a:p>
          <a:p>
            <a:pPr>
              <a:buNone/>
            </a:pPr>
            <a:r>
              <a:rPr lang="sk-SK" dirty="0" smtClean="0"/>
              <a:t>	Ing. Terézia </a:t>
            </a:r>
            <a:r>
              <a:rPr lang="sk-SK" dirty="0" err="1" smtClean="0"/>
              <a:t>Lehmannová</a:t>
            </a:r>
            <a:r>
              <a:rPr lang="sk-SK" dirty="0" smtClean="0"/>
              <a:t> - Jozef </a:t>
            </a:r>
            <a:r>
              <a:rPr lang="sk-SK" dirty="0" err="1" smtClean="0"/>
              <a:t>Tomaides</a:t>
            </a:r>
            <a:r>
              <a:rPr lang="sk-SK" dirty="0" smtClean="0"/>
              <a:t>   </a:t>
            </a:r>
          </a:p>
          <a:p>
            <a:pPr>
              <a:buNone/>
            </a:pPr>
            <a:r>
              <a:rPr lang="sk-SK" dirty="0" smtClean="0"/>
              <a:t>	Strojové obrábanie 1, alfa 1984</a:t>
            </a:r>
          </a:p>
          <a:p>
            <a:pPr>
              <a:buFont typeface="Wingdings" pitchFamily="2" charset="2"/>
              <a:buChar char="Ø"/>
            </a:pPr>
            <a:endParaRPr lang="sk-SK" dirty="0" smtClean="0"/>
          </a:p>
        </p:txBody>
      </p:sp>
      <p:sp>
        <p:nvSpPr>
          <p:cNvPr id="4" name="Tlačidlo akcie: Domov 3">
            <a:hlinkClick r:id="rId11" action="ppaction://hlinksldjump" highlightClick="1"/>
          </p:cNvPr>
          <p:cNvSpPr/>
          <p:nvPr/>
        </p:nvSpPr>
        <p:spPr>
          <a:xfrm>
            <a:off x="8286776" y="5857892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spd="slow">
    <p:randomBar dir="vert"/>
    <p:sndAc>
      <p:stSnd loop="1"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áda">
  <a:themeElements>
    <a:clrScheme name="Arkád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ád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ád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371</TotalTime>
  <Words>206</Words>
  <Application>Microsoft Office PowerPoint</Application>
  <PresentationFormat>Prezentácia na obrazovke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0" baseType="lpstr">
      <vt:lpstr>Arkáda</vt:lpstr>
      <vt:lpstr>FRÉZOVANIE 2</vt:lpstr>
      <vt:lpstr>obsah</vt:lpstr>
      <vt:lpstr>Druhy frézovacích nástrojov</vt:lpstr>
      <vt:lpstr>Druhy frézovacích nástrojov</vt:lpstr>
      <vt:lpstr>Druhy frézovacích nástrojov</vt:lpstr>
      <vt:lpstr>Upínanie nástrčných nástrojov</vt:lpstr>
      <vt:lpstr>Upínanie stopkových nástrojov</vt:lpstr>
      <vt:lpstr>Upínanie stopkových nástrojov</vt:lpstr>
      <vt:lpstr>Zdroje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FRÉZOVANIE</dc:title>
  <dc:creator>PH</dc:creator>
  <cp:lastModifiedBy>Hroško</cp:lastModifiedBy>
  <cp:revision>54</cp:revision>
  <dcterms:created xsi:type="dcterms:W3CDTF">2014-01-06T09:55:51Z</dcterms:created>
  <dcterms:modified xsi:type="dcterms:W3CDTF">2014-02-07T11:36:30Z</dcterms:modified>
</cp:coreProperties>
</file>