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5124B-B3D6-4B90-A56E-FCDD0CE29255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0B0C2-B6EB-413F-8CC7-D059B0A27227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0" name="Obdĺžni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Obdĺžni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Obdĺžni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bdĺžni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ovná spojnic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Rovná spojnic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Obdĺžni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9" name="Obdĺžni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Obdĺžni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bdĺžni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Obdĺžni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Rovná spojnic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Rovná spojnic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Obdĺžni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ovná spojnic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4" name="Zástupný symbol tex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6" name="Zástupný symbol dátum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bdĺžni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obsah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3" name="Zástupný symbol päty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sk-SK" dirty="0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Obdĺžni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Rovná spojnic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dátum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2597B11-1A3E-4BB5-BBA3-9693FAA78ACA}" type="datetimeFigureOut">
              <a:rPr lang="cs-CZ" smtClean="0"/>
              <a:pPr/>
              <a:t>31.3.2014</a:t>
            </a:fld>
            <a:endParaRPr lang="cs-CZ" dirty="0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Obdĺžni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538AA36-CBF0-4517-90C5-52C78172E48F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3/31/Frezovanie_protibezne.jpg/150px-Frezovanie_protibezne.jpg" TargetMode="External"/><Relationship Id="rId2" Type="http://schemas.openxmlformats.org/officeDocument/2006/relationships/hyperlink" Target="http://sk.wikipedia.org/wiki/S%C3%BAbor:Frezovanie_subezn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http://www.slovtos.sk/files/produkty/9-FCS28CNC-LV-WB.jpg" TargetMode="External"/><Relationship Id="rId4" Type="http://schemas.openxmlformats.org/officeDocument/2006/relationships/hyperlink" Target="http://www.uni-mach.cz/images/65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uni-mach.cz/images/65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6.png"/><Relationship Id="rId4" Type="http://schemas.openxmlformats.org/officeDocument/2006/relationships/hyperlink" Target="http://www.slovtos.sk/files/produkty/9-FCS28CNC-LV-WB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/>
          <p:nvPr/>
        </p:nvPicPr>
        <p:blipFill>
          <a:blip r:embed="rId2"/>
          <a:srcRect l="28283" t="17238" r="27780" b="5500"/>
          <a:stretch>
            <a:fillRect/>
          </a:stretch>
        </p:blipFill>
        <p:spPr bwMode="auto">
          <a:xfrm>
            <a:off x="3357554" y="642918"/>
            <a:ext cx="3571900" cy="350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7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Frézovanie</a:t>
            </a:r>
            <a:br>
              <a:rPr lang="sk-SK" sz="7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k-SK" sz="4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cs-CZ" sz="4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000760" y="5500702"/>
            <a:ext cx="2857520" cy="1071570"/>
          </a:xfrm>
        </p:spPr>
        <p:txBody>
          <a:bodyPr>
            <a:normAutofit/>
          </a:bodyPr>
          <a:lstStyle/>
          <a:p>
            <a:r>
              <a:rPr lang="sk-SK" dirty="0" smtClean="0"/>
              <a:t>Bc. Pavol Hroško</a:t>
            </a:r>
          </a:p>
          <a:p>
            <a:r>
              <a:rPr lang="sk-SK" dirty="0" smtClean="0"/>
              <a:t>SOŠ strojnícka</a:t>
            </a:r>
          </a:p>
          <a:p>
            <a:r>
              <a:rPr lang="sk-SK" dirty="0" smtClean="0"/>
              <a:t>Považská Bystrica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Frézovanie súbežné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Výhodnejšie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použitie  je pri materiáloch húževnatých a mäkkých.</a:t>
            </a:r>
          </a:p>
          <a:p>
            <a:pPr algn="just">
              <a:buNone/>
            </a:pP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Nevýhodou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je, že brit vniká do materiálu od najväčšieho prierezu po najmenší, preto sa môže používať len na strojoch, ktoré sú bez vôle v posuvových  mechanizmoch.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dirty="0"/>
          </a:p>
        </p:txBody>
      </p:sp>
      <p:pic>
        <p:nvPicPr>
          <p:cNvPr id="6" name="Picture 2" descr="Súbor:Frezovanie subez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821723"/>
            <a:ext cx="3357586" cy="2639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Frézovanie čelné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Pri tomto spôsobe frézovania je príznačné najmä pre frézy valcové, u ktorých pracujú brity na obvode frézy, ale čiastočne aj na čelnej ploche, čím opracovanú plochu vyhladzujú.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dirty="0"/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25781" t="47852" r="31445" b="15038"/>
          <a:stretch>
            <a:fillRect/>
          </a:stretch>
        </p:blipFill>
        <p:spPr bwMode="auto">
          <a:xfrm>
            <a:off x="4572000" y="1357298"/>
            <a:ext cx="3657600" cy="1903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http://www.stroje-naradie.sk/nove/stroje_katalog/535/6759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071942"/>
            <a:ext cx="2143125" cy="2000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Obdĺžnik 10"/>
          <p:cNvSpPr/>
          <p:nvPr/>
        </p:nvSpPr>
        <p:spPr>
          <a:xfrm>
            <a:off x="3786182" y="3357562"/>
            <a:ext cx="3692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		Postup frézovania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dĺžnik 12"/>
          <p:cNvSpPr/>
          <p:nvPr/>
        </p:nvSpPr>
        <p:spPr>
          <a:xfrm>
            <a:off x="5500694" y="6215082"/>
            <a:ext cx="2018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sk-SK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Čelná valcová fréza</a:t>
            </a:r>
            <a:endParaRPr lang="cs-CZ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lačidlo akcie: Domov 8">
            <a:hlinkClick r:id="rId4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Frézovanie okružné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Tento spôsob frézovania sa používa hlavne pri frézovaní dlhých valcových tyčí a závitov. Ako nástroj sa používa frézovacia hlava osadená viacerými nožmi.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 l="19922" t="40039" r="20898" b="16992"/>
          <a:stretch>
            <a:fillRect/>
          </a:stretch>
        </p:blipFill>
        <p:spPr bwMode="auto">
          <a:xfrm>
            <a:off x="1142976" y="2928934"/>
            <a:ext cx="7000924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Obdĺžnik 11"/>
          <p:cNvSpPr/>
          <p:nvPr/>
        </p:nvSpPr>
        <p:spPr>
          <a:xfrm>
            <a:off x="3357554" y="6000768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frézovanie okružné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lačidlo akcie: Domov 5">
            <a:hlinkClick r:id="rId3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Frézovanie planetové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Tento spôsob sa uplatňuje pri číslicovo riadených strojoch a obrábacích centier, vybavených kruhovou interpoláciou dráhy nástroja, jeho pohyb je po kružnici, čo umožňuje frézovať celé rotačné plochy alebo ich časti.</a:t>
            </a:r>
          </a:p>
          <a:p>
            <a:endParaRPr lang="cs-CZ" dirty="0"/>
          </a:p>
        </p:txBody>
      </p:sp>
      <p:pic>
        <p:nvPicPr>
          <p:cNvPr id="6" name="Picture 2" descr="http://ust.fme.vutbr.cz/obrabeni/opory-save/zakl_met_obr/Frezovani/Obrazky/005-vnej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286124"/>
            <a:ext cx="2554725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bdĺžnik 6"/>
          <p:cNvSpPr/>
          <p:nvPr/>
        </p:nvSpPr>
        <p:spPr>
          <a:xfrm>
            <a:off x="2928926" y="5786454"/>
            <a:ext cx="211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frézovanie planetové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lačidlo akcie: Domov 7">
            <a:hlinkClick r:id="rId3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0" y="0"/>
            <a:ext cx="7467600" cy="1143000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zdroje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7972452" cy="533096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cs-CZ" sz="2600" dirty="0" smtClean="0">
                <a:hlinkClick r:id="rId2"/>
              </a:rPr>
              <a:t>http://sk.wikipedia.org/wiki/S%C3%BAbor:Frezovanie_subezne.jpg</a:t>
            </a:r>
            <a:endParaRPr lang="cs-CZ" sz="2600" dirty="0" smtClean="0"/>
          </a:p>
          <a:p>
            <a:pPr algn="just">
              <a:buFont typeface="Wingdings" pitchFamily="2" charset="2"/>
              <a:buChar char="Ø"/>
            </a:pPr>
            <a:r>
              <a:rPr lang="cs-CZ" sz="2600" dirty="0" smtClean="0">
                <a:hlinkClick r:id="rId3"/>
              </a:rPr>
              <a:t>http://upload.wikimedia.org/wikipedia/commons/thumb/3/31/Frezovanie_protibezne.jpg/150px-Frezovanie_protibezne.jpg</a:t>
            </a:r>
            <a:endParaRPr lang="cs-CZ" sz="2600" dirty="0" smtClean="0"/>
          </a:p>
          <a:p>
            <a:pPr>
              <a:buFont typeface="Wingdings" pitchFamily="2" charset="2"/>
              <a:buChar char="Ø"/>
            </a:pPr>
            <a:r>
              <a:rPr lang="cs-CZ" sz="2600" dirty="0" smtClean="0">
                <a:hlinkClick r:id="rId4"/>
              </a:rPr>
              <a:t>http://www.uni-mach.cz/images/65.jpg</a:t>
            </a:r>
            <a:endParaRPr lang="cs-CZ" sz="2600" dirty="0" smtClean="0"/>
          </a:p>
          <a:p>
            <a:pPr>
              <a:buFont typeface="Wingdings" pitchFamily="2" charset="2"/>
              <a:buChar char="Ø"/>
            </a:pPr>
            <a:r>
              <a:rPr lang="cs-CZ" sz="2600" dirty="0" smtClean="0">
                <a:hlinkClick r:id="rId5"/>
              </a:rPr>
              <a:t>http://www.slovtos.sk/files/produkty/9-FCS28CNC-LV-WB.jpg</a:t>
            </a:r>
            <a:endParaRPr lang="cs-CZ" sz="2600" dirty="0" smtClean="0"/>
          </a:p>
          <a:p>
            <a:pPr>
              <a:buFont typeface="Wingdings" pitchFamily="2" charset="2"/>
              <a:buChar char="Ø"/>
            </a:pPr>
            <a:r>
              <a:rPr lang="cs-CZ" sz="2600" dirty="0" smtClean="0"/>
              <a:t>Příručka obrábění, optimální volba a použití nástrojů, Praha: PRAMET Šumperk,</a:t>
            </a:r>
          </a:p>
          <a:p>
            <a:pPr>
              <a:buNone/>
            </a:pPr>
            <a:r>
              <a:rPr lang="cs-CZ" sz="2600" dirty="0" smtClean="0"/>
              <a:t>	1998.</a:t>
            </a:r>
          </a:p>
          <a:p>
            <a:pPr>
              <a:buFont typeface="Wingdings" pitchFamily="2" charset="2"/>
              <a:buChar char="Ø"/>
            </a:pPr>
            <a:r>
              <a:rPr lang="cs-CZ" sz="2600" dirty="0" smtClean="0"/>
              <a:t>Prof. Ing. Dušan Drienski, CSc. - Josef Tomaides: Strojní obrábění II frézování,</a:t>
            </a:r>
          </a:p>
          <a:p>
            <a:pPr>
              <a:buNone/>
            </a:pPr>
            <a:r>
              <a:rPr lang="cs-CZ" sz="2600" dirty="0" smtClean="0"/>
              <a:t>	Praha, SNTL 1991</a:t>
            </a:r>
          </a:p>
          <a:p>
            <a:endParaRPr lang="cs-CZ" dirty="0"/>
          </a:p>
        </p:txBody>
      </p:sp>
      <p:sp>
        <p:nvSpPr>
          <p:cNvPr id="6" name="Tlačidlo akcie: Domov 5">
            <a:hlinkClick r:id="rId6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hlinkClick r:id="rId2" action="ppaction://hlinksldjump"/>
              </a:rPr>
              <a:t>obsah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 smtClean="0">
                <a:hlinkClick r:id="rId3" action="ppaction://hlinksldjump"/>
              </a:rPr>
              <a:t>Naučme sa, že</a:t>
            </a:r>
            <a:endParaRPr lang="sk-SK" dirty="0" smtClean="0"/>
          </a:p>
          <a:p>
            <a:r>
              <a:rPr lang="sk-SK" dirty="0" smtClean="0">
                <a:hlinkClick r:id="rId4" action="ppaction://hlinksldjump"/>
              </a:rPr>
              <a:t>Frézovací stroj a jeho hlavné časti</a:t>
            </a:r>
            <a:endParaRPr lang="sk-SK" dirty="0" smtClean="0"/>
          </a:p>
          <a:p>
            <a:r>
              <a:rPr lang="sk-SK" dirty="0" smtClean="0">
                <a:hlinkClick r:id="rId5" action="ppaction://hlinksldjump"/>
              </a:rPr>
              <a:t>Frézovací stroj a jeho hlavné časti</a:t>
            </a:r>
            <a:endParaRPr lang="sk-SK" dirty="0" smtClean="0"/>
          </a:p>
          <a:p>
            <a:r>
              <a:rPr lang="sk-SK" dirty="0" smtClean="0">
                <a:hlinkClick r:id="rId6" action="ppaction://hlinksldjump"/>
              </a:rPr>
              <a:t>Frézovacie stroje</a:t>
            </a:r>
            <a:endParaRPr lang="sk-SK" dirty="0" smtClean="0"/>
          </a:p>
          <a:p>
            <a:r>
              <a:rPr lang="sk-SK" dirty="0" smtClean="0">
                <a:hlinkClick r:id="rId7" action="ppaction://hlinksldjump"/>
              </a:rPr>
              <a:t>Druhy frézovania</a:t>
            </a:r>
            <a:endParaRPr lang="sk-SK" dirty="0" smtClean="0"/>
          </a:p>
          <a:p>
            <a:r>
              <a:rPr lang="sk-SK" dirty="0" smtClean="0">
                <a:hlinkClick r:id="rId8" action="ppaction://hlinksldjump"/>
              </a:rPr>
              <a:t>Frézovanie obvodové</a:t>
            </a:r>
            <a:endParaRPr lang="sk-SK" dirty="0" smtClean="0"/>
          </a:p>
          <a:p>
            <a:r>
              <a:rPr lang="sk-SK" dirty="0" smtClean="0">
                <a:hlinkClick r:id="rId9" action="ppaction://hlinksldjump"/>
              </a:rPr>
              <a:t>Frézovanie </a:t>
            </a:r>
            <a:r>
              <a:rPr lang="sk-SK" dirty="0" err="1" smtClean="0">
                <a:hlinkClick r:id="rId9" action="ppaction://hlinksldjump"/>
              </a:rPr>
              <a:t>protibežné</a:t>
            </a:r>
            <a:r>
              <a:rPr lang="sk-SK" dirty="0" smtClean="0">
                <a:hlinkClick r:id="rId9" action="ppaction://hlinksldjump"/>
              </a:rPr>
              <a:t> </a:t>
            </a:r>
            <a:endParaRPr lang="sk-SK" dirty="0" smtClean="0"/>
          </a:p>
          <a:p>
            <a:r>
              <a:rPr lang="sk-SK" dirty="0" smtClean="0">
                <a:hlinkClick r:id="rId10" action="ppaction://hlinksldjump"/>
              </a:rPr>
              <a:t>Frézovanie súbežné</a:t>
            </a:r>
            <a:endParaRPr lang="sk-SK" dirty="0" smtClean="0"/>
          </a:p>
          <a:p>
            <a:r>
              <a:rPr lang="sk-SK" dirty="0" smtClean="0">
                <a:hlinkClick r:id="rId11" action="ppaction://hlinksldjump"/>
              </a:rPr>
              <a:t>Frézovanie čelné</a:t>
            </a:r>
            <a:endParaRPr lang="sk-SK" dirty="0" smtClean="0"/>
          </a:p>
          <a:p>
            <a:r>
              <a:rPr lang="sk-SK" dirty="0" smtClean="0">
                <a:hlinkClick r:id="rId12" action="ppaction://hlinksldjump"/>
              </a:rPr>
              <a:t>Frézovanie okružné </a:t>
            </a:r>
            <a:endParaRPr lang="sk-SK" dirty="0" smtClean="0"/>
          </a:p>
          <a:p>
            <a:r>
              <a:rPr lang="sk-SK" dirty="0" smtClean="0">
                <a:hlinkClick r:id="rId13" action="ppaction://hlinksldjump"/>
              </a:rPr>
              <a:t>Frézovanie </a:t>
            </a:r>
            <a:r>
              <a:rPr lang="sk-SK" dirty="0" err="1" smtClean="0">
                <a:hlinkClick r:id="rId13" action="ppaction://hlinksldjump"/>
              </a:rPr>
              <a:t>planetové</a:t>
            </a:r>
            <a:endParaRPr lang="sk-SK" dirty="0" smtClean="0"/>
          </a:p>
          <a:p>
            <a:r>
              <a:rPr lang="sk-SK" dirty="0" smtClean="0">
                <a:hlinkClick r:id="rId14" action="ppaction://hlinksldjump"/>
              </a:rPr>
              <a:t>Zdroje</a:t>
            </a:r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cs-CZ" dirty="0"/>
          </a:p>
        </p:txBody>
      </p:sp>
      <p:sp>
        <p:nvSpPr>
          <p:cNvPr id="4" name="Tlačidlo akcie: Domov 3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Naučme sa že :</a:t>
            </a:r>
            <a:endParaRPr lang="cs-CZ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frézovanie : </a:t>
            </a:r>
          </a:p>
          <a:p>
            <a:pPr>
              <a:buNone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	- je operácia trieskového obrábania</a:t>
            </a:r>
          </a:p>
          <a:p>
            <a:pPr>
              <a:buNone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	- je opracovávanie rotačným viaczubým nástrojom, ktorý sa nazýva – fréza</a:t>
            </a:r>
          </a:p>
          <a:p>
            <a:pPr algn="just">
              <a:buNone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	- je frézovanie predovšetkým rovinných plôch, ale tiež plôch tvarových, šikmých, nepravidelných, rotačných, drážok a vybraní rôznych tvarov, závitových drážok, rôznych druhov ozubení a pod.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dirty="0"/>
          </a:p>
        </p:txBody>
      </p:sp>
      <p:sp>
        <p:nvSpPr>
          <p:cNvPr id="4" name="Tlačidlo akcie: Domov 3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Frézovací stroj a jeho hlavné časti</a:t>
            </a:r>
            <a:endParaRPr lang="cs-CZ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3657600" cy="4572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Zvislá konzolová frézka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14" name="Zástupný symbol obsahu 13"/>
          <p:cNvSpPr>
            <a:spLocks noGrp="1"/>
          </p:cNvSpPr>
          <p:nvPr>
            <p:ph sz="quarter" idx="2"/>
          </p:nvPr>
        </p:nvSpPr>
        <p:spPr>
          <a:xfrm>
            <a:off x="4714876" y="2857496"/>
            <a:ext cx="3212972" cy="33147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1-stojan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2-konzola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3-priečne sane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4-pozdĺžny stôl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5-vretenník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6-vreteno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7-nastavenie otáčok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Obrázok 12"/>
          <p:cNvPicPr/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500034" y="2571744"/>
            <a:ext cx="3571900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lačidlo akcie: Domov 5">
            <a:hlinkClick r:id="rId3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</a:rPr>
              <a:t>Frézovací stroj a jeho hlavné časti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Vodorovná konzolová frézka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7" name="Zástupný symbol obsahu 6"/>
          <p:cNvSpPr>
            <a:spLocks noGrp="1"/>
          </p:cNvSpPr>
          <p:nvPr>
            <p:ph sz="quarter" idx="2"/>
          </p:nvPr>
        </p:nvSpPr>
        <p:spPr>
          <a:xfrm>
            <a:off x="4572000" y="2643182"/>
            <a:ext cx="3355848" cy="352901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1-stojan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2-konzola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3-priečne sane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4-pozdĺžny stôl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6-vreteno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7-výsuvné rameno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8-podporné ložisko</a:t>
            </a:r>
          </a:p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10-podstava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ázok 7"/>
          <p:cNvPicPr/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500034" y="2357430"/>
            <a:ext cx="3429024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lačidlo akcie: Domov 8">
            <a:hlinkClick r:id="rId3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/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Frézovacie stroje</a:t>
            </a:r>
            <a:endParaRPr lang="cs-CZ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Klasický frézovací stroj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ástupný symbol obsahu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sk-SK" sz="2000" dirty="0" smtClean="0">
                <a:latin typeface="Times New Roman" pitchFamily="18" charset="0"/>
                <a:cs typeface="Times New Roman" pitchFamily="18" charset="0"/>
              </a:rPr>
              <a:t>Číslicovo riadený frézovací stroj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357430"/>
            <a:ext cx="2889657" cy="385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80749" y="2428868"/>
            <a:ext cx="3436187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lačidlo akcie: Domov 9">
            <a:hlinkClick r:id="rId6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Druhy frézovania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Podľa polohy osi frézovacieho nástroja k obrábanej ploche môžeme frézovanie rozdeliť do týchto štyroch skupín:</a:t>
            </a:r>
          </a:p>
          <a:p>
            <a:pPr algn="just">
              <a:buFont typeface="Wingdings" pitchFamily="2" charset="2"/>
              <a:buChar char="Ø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822960" lvl="1" indent="-457200" algn="just">
              <a:buFont typeface="+mj-lt"/>
              <a:buAutoNum type="arabicPeriod"/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frézovanie obvodové</a:t>
            </a:r>
            <a:endParaRPr lang="cs-CZ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22960" lvl="1" indent="-457200" algn="just">
              <a:buFont typeface="+mj-lt"/>
              <a:buAutoNum type="arabicPeriod"/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frézovanie čelné</a:t>
            </a:r>
            <a:endParaRPr lang="cs-CZ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22960" lvl="1" indent="-457200" algn="just">
              <a:buFont typeface="+mj-lt"/>
              <a:buAutoNum type="arabicPeriod"/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frézovanie okružné</a:t>
            </a:r>
            <a:endParaRPr lang="cs-CZ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22960" lvl="1" indent="-457200" algn="just">
              <a:buFont typeface="+mj-lt"/>
              <a:buAutoNum type="arabicPeriod"/>
            </a:pPr>
            <a:r>
              <a:rPr lang="sk-SK" sz="2400" dirty="0" smtClean="0">
                <a:latin typeface="Times New Roman" pitchFamily="18" charset="0"/>
                <a:cs typeface="Times New Roman" pitchFamily="18" charset="0"/>
              </a:rPr>
              <a:t>frézovanie planetové</a:t>
            </a:r>
            <a:endParaRPr lang="cs-CZ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lačidlo akcie: Domov 3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ástupný symbol obsahu 17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pPr algn="ctr">
              <a:buNone/>
            </a:pPr>
            <a:r>
              <a:rPr lang="sk-SK" dirty="0" smtClean="0"/>
              <a:t> 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stopková fréza</a:t>
            </a:r>
          </a:p>
        </p:txBody>
      </p:sp>
      <p:sp>
        <p:nvSpPr>
          <p:cNvPr id="19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b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Frézovanie obvodové</a:t>
            </a:r>
            <a:endParaRPr lang="cs-CZ" b="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Nadpis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 algn="just">
              <a:buNone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	- používa sa prevažne pri práci s valcovými a tvarovými frézami.</a:t>
            </a:r>
          </a:p>
          <a:p>
            <a:pPr lvl="0" algn="just">
              <a:buNone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	- poznáme dva spôsoby frézovania: </a:t>
            </a:r>
          </a:p>
          <a:p>
            <a:pPr lvl="0" algn="just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itchFamily="2" charset="2"/>
              <a:buChar char="q"/>
            </a:pPr>
            <a:r>
              <a:rPr lang="sk-SK" sz="2400" b="1" dirty="0" smtClean="0">
                <a:latin typeface="Times New Roman" pitchFamily="18" charset="0"/>
                <a:cs typeface="Times New Roman" pitchFamily="18" charset="0"/>
              </a:rPr>
              <a:t>Protibežné frézovanie</a:t>
            </a:r>
          </a:p>
          <a:p>
            <a:pPr lvl="1" algn="just">
              <a:buFont typeface="Wingdings" pitchFamily="2" charset="2"/>
              <a:buChar char="q"/>
            </a:pPr>
            <a:r>
              <a:rPr lang="sk-SK" sz="2400" b="1" dirty="0" smtClean="0">
                <a:latin typeface="Times New Roman" pitchFamily="18" charset="0"/>
                <a:cs typeface="Times New Roman" pitchFamily="18" charset="0"/>
              </a:rPr>
              <a:t>Súbežné frézovanie</a:t>
            </a:r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endParaRPr lang="cs-CZ" sz="27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2" descr="http://www.mmspektrum.com/multimedia/image/96/96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714620"/>
            <a:ext cx="3764975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lačidlo akcie: Domov 5">
            <a:hlinkClick r:id="rId3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Frézovanie protibežné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Výhodou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tohto spôsobu frézovania je , že práca frézy je kľudná, bez nárazov, pretože prierez triesky je od najmenšieho po najväčší.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Nevýhoda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je, že nástroj sa kĺže po už obrobenej ploche a preto sa rýchlejšie opotrebováva. 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786190"/>
            <a:ext cx="3499030" cy="2750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8286776" y="5857892"/>
            <a:ext cx="285752" cy="285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áda">
  <a:themeElements>
    <a:clrScheme name="Arkád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ád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ád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376</TotalTime>
  <Words>244</Words>
  <Application>Microsoft Office PowerPoint</Application>
  <PresentationFormat>Prezentácia na obrazovke (4:3)</PresentationFormat>
  <Paragraphs>96</Paragraphs>
  <Slides>14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14</vt:i4>
      </vt:variant>
    </vt:vector>
  </HeadingPairs>
  <TitlesOfParts>
    <vt:vector size="15" baseType="lpstr">
      <vt:lpstr>Arkáda</vt:lpstr>
      <vt:lpstr>Frézovanie 1</vt:lpstr>
      <vt:lpstr>obsah</vt:lpstr>
      <vt:lpstr>Naučme sa že :</vt:lpstr>
      <vt:lpstr>Frézovací stroj a jeho hlavné časti</vt:lpstr>
      <vt:lpstr>Frézovací stroj a jeho hlavné časti</vt:lpstr>
      <vt:lpstr>Frézovacie stroje</vt:lpstr>
      <vt:lpstr>Druhy frézovania</vt:lpstr>
      <vt:lpstr>Frézovanie obvodové</vt:lpstr>
      <vt:lpstr>Frézovanie protibežné</vt:lpstr>
      <vt:lpstr>Frézovanie súbežné</vt:lpstr>
      <vt:lpstr>Frézovanie čelné</vt:lpstr>
      <vt:lpstr>Frézovanie okružné</vt:lpstr>
      <vt:lpstr>Frézovanie planetové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Frézovanie</dc:title>
  <dc:creator>Hroško</dc:creator>
  <cp:lastModifiedBy>Hroško</cp:lastModifiedBy>
  <cp:revision>86</cp:revision>
  <dcterms:created xsi:type="dcterms:W3CDTF">2013-11-29T08:15:06Z</dcterms:created>
  <dcterms:modified xsi:type="dcterms:W3CDTF">2014-03-31T07:15:07Z</dcterms:modified>
</cp:coreProperties>
</file>